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1383" r:id="rId3"/>
    <p:sldId id="1384" r:id="rId4"/>
    <p:sldId id="1385" r:id="rId5"/>
    <p:sldId id="1386" r:id="rId6"/>
    <p:sldId id="1387" r:id="rId8"/>
    <p:sldId id="1388" r:id="rId9"/>
    <p:sldId id="1394" r:id="rId10"/>
    <p:sldId id="1395" r:id="rId11"/>
    <p:sldId id="1396" r:id="rId12"/>
    <p:sldId id="1397" r:id="rId13"/>
    <p:sldId id="1398" r:id="rId14"/>
    <p:sldId id="1400" r:id="rId15"/>
    <p:sldId id="1392" r:id="rId16"/>
    <p:sldId id="1401" r:id="rId17"/>
    <p:sldId id="1432" r:id="rId18"/>
    <p:sldId id="1433" r:id="rId19"/>
    <p:sldId id="1434" r:id="rId20"/>
    <p:sldId id="1435" r:id="rId21"/>
    <p:sldId id="1436" r:id="rId22"/>
    <p:sldId id="1437" r:id="rId23"/>
    <p:sldId id="1438" r:id="rId24"/>
    <p:sldId id="1439" r:id="rId25"/>
    <p:sldId id="1440" r:id="rId26"/>
    <p:sldId id="1444" r:id="rId27"/>
    <p:sldId id="1431" r:id="rId28"/>
    <p:sldId id="1458" r:id="rId29"/>
    <p:sldId id="1448" r:id="rId30"/>
    <p:sldId id="1449" r:id="rId31"/>
    <p:sldId id="1450" r:id="rId32"/>
    <p:sldId id="1451" r:id="rId33"/>
    <p:sldId id="1452" r:id="rId34"/>
    <p:sldId id="1453" r:id="rId35"/>
    <p:sldId id="1454" r:id="rId36"/>
    <p:sldId id="315"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6E47282-0717-40FD-8C53-4092CDEEC676}">
          <p14:sldIdLst>
            <p14:sldId id="1383"/>
            <p14:sldId id="1384"/>
            <p14:sldId id="1385"/>
            <p14:sldId id="1386"/>
            <p14:sldId id="1387"/>
            <p14:sldId id="1388"/>
            <p14:sldId id="1394"/>
            <p14:sldId id="1395"/>
            <p14:sldId id="1396"/>
            <p14:sldId id="1397"/>
            <p14:sldId id="1398"/>
            <p14:sldId id="1400"/>
            <p14:sldId id="1392"/>
            <p14:sldId id="1401"/>
            <p14:sldId id="1432"/>
            <p14:sldId id="1433"/>
            <p14:sldId id="1434"/>
            <p14:sldId id="1435"/>
            <p14:sldId id="1436"/>
            <p14:sldId id="1437"/>
            <p14:sldId id="1438"/>
            <p14:sldId id="1439"/>
            <p14:sldId id="1440"/>
            <p14:sldId id="1444"/>
            <p14:sldId id="1431"/>
            <p14:sldId id="1458"/>
            <p14:sldId id="1448"/>
            <p14:sldId id="1449"/>
            <p14:sldId id="1450"/>
            <p14:sldId id="1451"/>
            <p14:sldId id="1452"/>
            <p14:sldId id="1453"/>
            <p14:sldId id="1454"/>
            <p14:sldId id="315"/>
          </p14:sldIdLst>
        </p14:section>
        <p14:section name="第六周" id="{41259E0E-964B-46A1-96BA-4439FC9BFE12}">
          <p14:sldIdLst/>
        </p14:section>
        <p14:section name="第七周" id="{EC51992C-173A-4BB1-9089-9C736A433C0A}">
          <p14:sldIdLst/>
        </p14:section>
        <p14:section name="周8" id="{BF5A3F8D-E086-45E6-BD77-BB89C35B9ECC}">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huan" initials="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0" autoAdjust="0"/>
    <p:restoredTop sz="90166" autoAdjust="0"/>
  </p:normalViewPr>
  <p:slideViewPr>
    <p:cSldViewPr snapToGrid="0">
      <p:cViewPr varScale="1">
        <p:scale>
          <a:sx n="99" d="100"/>
          <a:sy n="99" d="100"/>
        </p:scale>
        <p:origin x="-1902"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commentAuthors" Target="commentAuthors.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287A53-86B6-4D62-905D-EAC8E189880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A1B270-2DD3-4852-9DC5-35395D70D8A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移动大的地方权值小</a:t>
            </a:r>
            <a:r>
              <a:rPr lang="zh-CN" altLang="en-US" dirty="0"/>
              <a:t>，因为本身就容易造成大的响应</a:t>
            </a:r>
            <a:endParaRPr lang="en-US" dirty="0"/>
          </a:p>
        </p:txBody>
      </p:sp>
      <p:sp>
        <p:nvSpPr>
          <p:cNvPr id="4" name="Slide Number Placeholder 3"/>
          <p:cNvSpPr>
            <a:spLocks noGrp="1"/>
          </p:cNvSpPr>
          <p:nvPr>
            <p:ph type="sldNum" sz="quarter" idx="5"/>
          </p:nvPr>
        </p:nvSpPr>
        <p:spPr/>
        <p:txBody>
          <a:bodyPr/>
          <a:lstStyle/>
          <a:p>
            <a:fld id="{27A1B270-2DD3-4852-9DC5-35395D70D8A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txBox="1">
            <a:spLocks noGrp="1" noChangeArrowheads="1"/>
          </p:cNvSpPr>
          <p:nvPr>
            <p:ph type="sldNum" sz="quarter"/>
          </p:nvPr>
        </p:nvSpPr>
        <p:spPr bwMode="auto">
          <a:noFill/>
          <a:ln>
            <a:noFill/>
            <a:miter lim="800000"/>
          </a:ln>
        </p:spPr>
        <p:txBody>
          <a:bodyPr wrap="square" lIns="91440" tIns="45720" rIns="91440" bIns="45720" numCol="1" rtlCol="0" anchor="b" anchorCtr="0" compatLnSpc="1"/>
          <a:lstStyle/>
          <a:p>
            <a:pPr lvl="0" algn="r" eaLnBrk="1" hangingPunct="1"/>
            <a:fld id="{9A0DB2DC-4C9A-4742-B13C-FB6460FD3503}" type="slidenum">
              <a:rPr lang="en-US" altLang="zh-CN" sz="1200" dirty="0">
                <a:latin typeface="Calibri" panose="020F0502020204030204" charset="0"/>
              </a:rPr>
            </a:fld>
            <a:endParaRPr lang="en-US" altLang="zh-CN" sz="1200" dirty="0">
              <a:latin typeface="Calibri" panose="020F0502020204030204" charset="0"/>
            </a:endParaRPr>
          </a:p>
        </p:txBody>
      </p:sp>
      <p:sp>
        <p:nvSpPr>
          <p:cNvPr id="97283" name="Rectangle 2"/>
          <p:cNvSpPr>
            <a:spLocks noGrp="1" noRot="1" noChangeAspect="1" noTextEdit="1"/>
          </p:cNvSpPr>
          <p:nvPr>
            <p:ph type="sldImg"/>
          </p:nvPr>
        </p:nvSpPr>
        <p:spPr>
          <a:ln>
            <a:solidFill>
              <a:srgbClr val="000000">
                <a:alpha val="100000"/>
              </a:srgbClr>
            </a:solidFill>
            <a:miter lim="800000"/>
          </a:ln>
        </p:spPr>
      </p:sp>
      <p:sp>
        <p:nvSpPr>
          <p:cNvPr id="97284" name="Rectangle 3"/>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txBox="1">
            <a:spLocks noGrp="1" noChangeArrowheads="1"/>
          </p:cNvSpPr>
          <p:nvPr>
            <p:ph type="sldNum" sz="quarter"/>
          </p:nvPr>
        </p:nvSpPr>
        <p:spPr bwMode="auto">
          <a:noFill/>
          <a:ln>
            <a:noFill/>
            <a:miter lim="800000"/>
          </a:ln>
        </p:spPr>
        <p:txBody>
          <a:bodyPr wrap="square" lIns="91440" tIns="45720" rIns="91440" bIns="45720" numCol="1" rtlCol="0" anchor="b" anchorCtr="0" compatLnSpc="1"/>
          <a:lstStyle/>
          <a:p>
            <a:pPr lvl="0" algn="r" eaLnBrk="1" hangingPunct="1"/>
            <a:fld id="{9A0DB2DC-4C9A-4742-B13C-FB6460FD3503}" type="slidenum">
              <a:rPr lang="en-US" altLang="zh-CN" sz="1200" dirty="0">
                <a:latin typeface="Calibri" panose="020F0502020204030204" charset="0"/>
              </a:rPr>
            </a:fld>
            <a:endParaRPr lang="en-US" altLang="zh-CN" sz="1200" dirty="0">
              <a:latin typeface="Calibri" panose="020F0502020204030204" charset="0"/>
            </a:endParaRPr>
          </a:p>
        </p:txBody>
      </p:sp>
      <p:sp>
        <p:nvSpPr>
          <p:cNvPr id="98307" name="Rectangle 2"/>
          <p:cNvSpPr>
            <a:spLocks noGrp="1" noRot="1" noChangeAspect="1" noTextEdit="1"/>
          </p:cNvSpPr>
          <p:nvPr>
            <p:ph type="sldImg"/>
          </p:nvPr>
        </p:nvSpPr>
        <p:spPr>
          <a:ln>
            <a:solidFill>
              <a:srgbClr val="000000">
                <a:alpha val="100000"/>
              </a:srgbClr>
            </a:solidFill>
            <a:miter lim="800000"/>
          </a:ln>
        </p:spPr>
      </p:sp>
      <p:sp>
        <p:nvSpPr>
          <p:cNvPr id="98308" name="Rectangle 3"/>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txBox="1">
            <a:spLocks noGrp="1" noChangeArrowheads="1"/>
          </p:cNvSpPr>
          <p:nvPr>
            <p:ph type="sldNum" sz="quarter"/>
          </p:nvPr>
        </p:nvSpPr>
        <p:spPr bwMode="auto">
          <a:noFill/>
          <a:ln>
            <a:noFill/>
            <a:miter lim="800000"/>
          </a:ln>
        </p:spPr>
        <p:txBody>
          <a:bodyPr wrap="square" lIns="91440" tIns="45720" rIns="91440" bIns="45720" numCol="1" rtlCol="0" anchor="b" anchorCtr="0" compatLnSpc="1"/>
          <a:lstStyle/>
          <a:p>
            <a:pPr lvl="0" algn="r" eaLnBrk="1" hangingPunct="1"/>
            <a:fld id="{9A0DB2DC-4C9A-4742-B13C-FB6460FD3503}" type="slidenum">
              <a:rPr lang="en-US" altLang="zh-CN" sz="1200" dirty="0">
                <a:latin typeface="Calibri" panose="020F0502020204030204" charset="0"/>
              </a:rPr>
            </a:fld>
            <a:endParaRPr lang="en-US" altLang="zh-CN" sz="1200" dirty="0">
              <a:latin typeface="Calibri" panose="020F0502020204030204" charset="0"/>
            </a:endParaRPr>
          </a:p>
        </p:txBody>
      </p:sp>
      <p:sp>
        <p:nvSpPr>
          <p:cNvPr id="99331" name="Rectangle 2"/>
          <p:cNvSpPr>
            <a:spLocks noGrp="1" noRot="1" noChangeAspect="1" noTextEdit="1"/>
          </p:cNvSpPr>
          <p:nvPr>
            <p:ph type="sldImg"/>
          </p:nvPr>
        </p:nvSpPr>
        <p:spPr>
          <a:ln>
            <a:solidFill>
              <a:srgbClr val="000000">
                <a:alpha val="100000"/>
              </a:srgbClr>
            </a:solidFill>
            <a:miter lim="800000"/>
          </a:ln>
        </p:spPr>
      </p:sp>
      <p:sp>
        <p:nvSpPr>
          <p:cNvPr id="99332" name="Rectangle 3"/>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noChangeArrowheads="1"/>
          </p:cNvSpPr>
          <p:nvPr>
            <p:ph type="sldNum" sz="quarter"/>
          </p:nvPr>
        </p:nvSpPr>
        <p:spPr bwMode="auto">
          <a:noFill/>
          <a:ln>
            <a:noFill/>
            <a:miter lim="800000"/>
          </a:ln>
        </p:spPr>
        <p:txBody>
          <a:bodyPr wrap="square" lIns="91440" tIns="45720" rIns="91440" bIns="45720" numCol="1" rtlCol="0" anchor="b" anchorCtr="0" compatLnSpc="1"/>
          <a:lstStyle/>
          <a:p>
            <a:pPr lvl="0" algn="r" eaLnBrk="1" hangingPunct="1"/>
            <a:fld id="{9A0DB2DC-4C9A-4742-B13C-FB6460FD3503}" type="slidenum">
              <a:rPr lang="en-US" altLang="zh-CN" sz="1200" dirty="0">
                <a:latin typeface="Calibri" panose="020F0502020204030204" charset="0"/>
              </a:rPr>
            </a:fld>
            <a:endParaRPr lang="en-US" altLang="zh-CN" sz="1200" dirty="0">
              <a:latin typeface="Calibri" panose="020F0502020204030204" charset="0"/>
            </a:endParaRPr>
          </a:p>
        </p:txBody>
      </p:sp>
      <p:sp>
        <p:nvSpPr>
          <p:cNvPr id="100355" name="Rectangle 2"/>
          <p:cNvSpPr>
            <a:spLocks noGrp="1" noRot="1" noChangeAspect="1" noTextEdit="1"/>
          </p:cNvSpPr>
          <p:nvPr>
            <p:ph type="sldImg"/>
          </p:nvPr>
        </p:nvSpPr>
        <p:spPr>
          <a:ln>
            <a:solidFill>
              <a:srgbClr val="000000">
                <a:alpha val="100000"/>
              </a:srgbClr>
            </a:solidFill>
            <a:miter lim="800000"/>
          </a:ln>
        </p:spPr>
      </p:sp>
      <p:sp>
        <p:nvSpPr>
          <p:cNvPr id="100356" name="Rectangle 3"/>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txBox="1">
            <a:spLocks noGrp="1" noChangeArrowheads="1"/>
          </p:cNvSpPr>
          <p:nvPr>
            <p:ph type="sldNum" sz="quarter"/>
          </p:nvPr>
        </p:nvSpPr>
        <p:spPr bwMode="auto">
          <a:noFill/>
          <a:ln>
            <a:noFill/>
            <a:miter lim="800000"/>
          </a:ln>
        </p:spPr>
        <p:txBody>
          <a:bodyPr wrap="square" lIns="91440" tIns="45720" rIns="91440" bIns="45720" numCol="1" rtlCol="0" anchor="b" anchorCtr="0" compatLnSpc="1"/>
          <a:lstStyle/>
          <a:p>
            <a:pPr lvl="0" algn="r" eaLnBrk="1" hangingPunct="1"/>
            <a:fld id="{9A0DB2DC-4C9A-4742-B13C-FB6460FD3503}" type="slidenum">
              <a:rPr lang="en-US" altLang="zh-CN" sz="1200" dirty="0">
                <a:latin typeface="Calibri" panose="020F0502020204030204" charset="0"/>
              </a:rPr>
            </a:fld>
            <a:endParaRPr lang="en-US" altLang="zh-CN" sz="1200" dirty="0">
              <a:latin typeface="Calibri" panose="020F0502020204030204" charset="0"/>
            </a:endParaRPr>
          </a:p>
        </p:txBody>
      </p:sp>
      <p:sp>
        <p:nvSpPr>
          <p:cNvPr id="109571" name="Rectangle 2"/>
          <p:cNvSpPr>
            <a:spLocks noGrp="1" noRot="1" noChangeAspect="1" noTextEdit="1"/>
          </p:cNvSpPr>
          <p:nvPr>
            <p:ph type="sldImg"/>
          </p:nvPr>
        </p:nvSpPr>
        <p:spPr>
          <a:xfrm>
            <a:off x="1144588" y="685800"/>
            <a:ext cx="4570412" cy="3429000"/>
          </a:xfrm>
          <a:ln>
            <a:solidFill>
              <a:srgbClr val="000000">
                <a:alpha val="100000"/>
              </a:srgbClr>
            </a:solidFill>
            <a:miter lim="800000"/>
          </a:ln>
        </p:spPr>
      </p:sp>
      <p:sp>
        <p:nvSpPr>
          <p:cNvPr id="109572" name="Rectangle 3"/>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89"/>
        <p:cNvGrpSpPr/>
        <p:nvPr/>
      </p:nvGrpSpPr>
      <p:grpSpPr>
        <a:xfrm>
          <a:off x="0" y="0"/>
          <a:ext cx="0" cy="0"/>
          <a:chOff x="0" y="0"/>
          <a:chExt cx="0" cy="0"/>
        </a:xfrm>
      </p:grpSpPr>
      <p:sp>
        <p:nvSpPr>
          <p:cNvPr id="590" name="Google Shape;590;g827e664852_0_10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91" name="Google Shape;591;g827e664852_0_1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矩形 3"/>
          <p:cNvSpPr/>
          <p:nvPr userDrawn="1"/>
        </p:nvSpPr>
        <p:spPr>
          <a:xfrm>
            <a:off x="0" y="6550772"/>
            <a:ext cx="9144000" cy="30722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 name="矩形 6"/>
          <p:cNvSpPr/>
          <p:nvPr userDrawn="1"/>
        </p:nvSpPr>
        <p:spPr>
          <a:xfrm>
            <a:off x="0" y="1730188"/>
            <a:ext cx="9144000" cy="125982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ctrTitle"/>
          </p:nvPr>
        </p:nvSpPr>
        <p:spPr>
          <a:xfrm>
            <a:off x="742950" y="1784396"/>
            <a:ext cx="7772400" cy="1006476"/>
          </a:xfrm>
        </p:spPr>
        <p:txBody>
          <a:bodyPr anchor="b"/>
          <a:lstStyle>
            <a:lvl1pPr algn="ctr">
              <a:defRPr sz="4800">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3239248"/>
            <a:ext cx="6858000" cy="1655762"/>
          </a:xfrm>
        </p:spPr>
        <p:txBody>
          <a:bodyPr/>
          <a:lstStyle>
            <a:lvl1pPr marL="0" indent="0" algn="ctr">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9" name="文本框 8"/>
          <p:cNvSpPr txBox="1"/>
          <p:nvPr userDrawn="1"/>
        </p:nvSpPr>
        <p:spPr>
          <a:xfrm>
            <a:off x="114300" y="6573916"/>
            <a:ext cx="1082348"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计算机视觉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2787917" y="6573916"/>
            <a:ext cx="3672800"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彭小江，深圳技术大学</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大数据与互联网学院</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1463" t="14873" r="10488" b="21724"/>
          <a:stretch>
            <a:fillRect/>
          </a:stretch>
        </p:blipFill>
        <p:spPr bwMode="auto">
          <a:xfrm>
            <a:off x="3640873" y="5144248"/>
            <a:ext cx="1862253" cy="7997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96AFD30-11EF-431A-B5FE-E39405BC5F4A}"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6409787-0A08-433A-AC0E-43C4926F2958}"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2DEB39CB-9C30-4B47-A2A7-E2AC785D398F}"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298450" y="228600"/>
            <a:ext cx="8540750" cy="58705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298450" y="228600"/>
            <a:ext cx="854075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09600" y="1600200"/>
            <a:ext cx="8153400" cy="21732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09600" y="3925888"/>
            <a:ext cx="8153400" cy="21732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fld>
            <a:endParaRPr lang="en-US" altLang="zh-CN"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 name="矩形 9"/>
          <p:cNvSpPr/>
          <p:nvPr userDrawn="1"/>
        </p:nvSpPr>
        <p:spPr>
          <a:xfrm>
            <a:off x="0" y="6550772"/>
            <a:ext cx="9144000" cy="30722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Title 1"/>
          <p:cNvSpPr>
            <a:spLocks noGrp="1"/>
          </p:cNvSpPr>
          <p:nvPr>
            <p:ph type="title"/>
          </p:nvPr>
        </p:nvSpPr>
        <p:spPr>
          <a:xfrm>
            <a:off x="1053559" y="203216"/>
            <a:ext cx="7886700" cy="646928"/>
          </a:xfrm>
        </p:spPr>
        <p:txBody>
          <a:bodyPr>
            <a:noAutofit/>
          </a:bodyPr>
          <a:lstStyle>
            <a:lvl1pPr>
              <a:defRPr sz="3600">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698376" y="1253331"/>
            <a:ext cx="7886700" cy="4351338"/>
          </a:xfrm>
        </p:spPr>
        <p:txBody>
          <a:bodyPr>
            <a:normAutofit/>
          </a:bodyPr>
          <a:lstStyle>
            <a:lvl1pPr>
              <a:lnSpc>
                <a:spcPct val="100000"/>
              </a:lnSpc>
              <a:buClr>
                <a:srgbClr val="0070C0"/>
              </a:buClr>
              <a:buSzPct val="60000"/>
              <a:buFont typeface="Wingdings" panose="05000000000000000000" pitchFamily="2" charset="2"/>
              <a:buChar char="n"/>
              <a:defRPr sz="3200">
                <a:latin typeface="微软雅黑" panose="020B0503020204020204" pitchFamily="34" charset="-122"/>
                <a:ea typeface="微软雅黑" panose="020B0503020204020204" pitchFamily="34" charset="-122"/>
              </a:defRPr>
            </a:lvl1pPr>
            <a:lvl2pPr>
              <a:lnSpc>
                <a:spcPct val="100000"/>
              </a:lnSpc>
              <a:buClr>
                <a:srgbClr val="0070C0"/>
              </a:buClr>
              <a:buSzPct val="60000"/>
              <a:buFont typeface="Wingdings" panose="05000000000000000000" pitchFamily="2" charset="2"/>
              <a:buChar char="n"/>
              <a:defRPr sz="2800">
                <a:latin typeface="微软雅黑" panose="020B0503020204020204" pitchFamily="34" charset="-122"/>
                <a:ea typeface="微软雅黑" panose="020B0503020204020204" pitchFamily="34" charset="-122"/>
              </a:defRPr>
            </a:lvl2pPr>
            <a:lvl3pPr>
              <a:lnSpc>
                <a:spcPct val="100000"/>
              </a:lnSpc>
              <a:buClr>
                <a:srgbClr val="0070C0"/>
              </a:buClr>
              <a:buSzPct val="60000"/>
              <a:buFont typeface="Wingdings" panose="05000000000000000000" pitchFamily="2" charset="2"/>
              <a:buChar char="n"/>
              <a:defRPr sz="2400">
                <a:latin typeface="微软雅黑" panose="020B0503020204020204" pitchFamily="34" charset="-122"/>
                <a:ea typeface="微软雅黑" panose="020B0503020204020204" pitchFamily="34" charset="-122"/>
              </a:defRPr>
            </a:lvl3pPr>
            <a:lvl4pPr>
              <a:lnSpc>
                <a:spcPct val="100000"/>
              </a:lnSpc>
              <a:buClr>
                <a:srgbClr val="0070C0"/>
              </a:buClr>
              <a:buSzPct val="60000"/>
              <a:buFont typeface="Wingdings" panose="05000000000000000000" pitchFamily="2" charset="2"/>
              <a:buChar char="n"/>
              <a:defRPr sz="2000">
                <a:latin typeface="微软雅黑" panose="020B0503020204020204" pitchFamily="34" charset="-122"/>
                <a:ea typeface="微软雅黑" panose="020B0503020204020204" pitchFamily="34" charset="-122"/>
              </a:defRPr>
            </a:lvl4pPr>
            <a:lvl5pPr>
              <a:lnSpc>
                <a:spcPct val="100000"/>
              </a:lnSpc>
              <a:buClr>
                <a:srgbClr val="0070C0"/>
              </a:buClr>
              <a:buSzPct val="60000"/>
              <a:buFont typeface="Wingdings" panose="05000000000000000000" pitchFamily="2" charset="2"/>
              <a:buChar char="n"/>
              <a:defRPr sz="20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11" name="Slide Number Placeholder 5"/>
          <p:cNvSpPr>
            <a:spLocks noGrp="1"/>
          </p:cNvSpPr>
          <p:nvPr>
            <p:ph type="sldNum" sz="quarter" idx="12"/>
          </p:nvPr>
        </p:nvSpPr>
        <p:spPr>
          <a:xfrm>
            <a:off x="6933090" y="6573916"/>
            <a:ext cx="2057400" cy="297402"/>
          </a:xfrm>
        </p:spPr>
        <p:txBody>
          <a:bodyPr/>
          <a:lstStyle>
            <a:lvl1pPr>
              <a:defRPr sz="1100">
                <a:solidFill>
                  <a:schemeClr val="bg1"/>
                </a:solidFill>
              </a:defRPr>
            </a:lvl1pPr>
          </a:lstStyle>
          <a:p>
            <a:fld id="{54DA8740-04C3-4D9C-9880-E3F61E3A801B}" type="slidenum">
              <a:rPr lang="zh-CN" altLang="en-US" smtClean="0"/>
            </a:fld>
            <a:endParaRPr lang="zh-CN" altLang="en-US" dirty="0"/>
          </a:p>
        </p:txBody>
      </p:sp>
      <p:sp>
        <p:nvSpPr>
          <p:cNvPr id="13" name="文本框 12"/>
          <p:cNvSpPr txBox="1"/>
          <p:nvPr userDrawn="1"/>
        </p:nvSpPr>
        <p:spPr>
          <a:xfrm>
            <a:off x="114300" y="6573916"/>
            <a:ext cx="1082348"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计算机视觉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2787917" y="6573916"/>
            <a:ext cx="3672800"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彭小江，深圳技术大学</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大数据与互联网学院</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userDrawn="1"/>
        </p:nvPicPr>
        <p:blipFill rotWithShape="1">
          <a:blip r:embed="rId2" cstate="print">
            <a:biLevel thresh="75000"/>
            <a:extLst>
              <a:ext uri="{28A0092B-C50C-407E-A947-70E740481C1C}">
                <a14:useLocalDpi xmlns:a14="http://schemas.microsoft.com/office/drawing/2010/main" val="0"/>
              </a:ext>
            </a:extLst>
          </a:blip>
          <a:srcRect t="22304" r="-76" b="22818"/>
          <a:stretch>
            <a:fillRect/>
          </a:stretch>
        </p:blipFill>
        <p:spPr bwMode="auto">
          <a:xfrm>
            <a:off x="162604" y="396261"/>
            <a:ext cx="608361" cy="33360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userDrawn="1"/>
        </p:nvCxnSpPr>
        <p:spPr>
          <a:xfrm>
            <a:off x="770965" y="890005"/>
            <a:ext cx="7886700"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matchingName="Title and Content">
  <p:cSld name="Title and Content">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770965" y="134823"/>
            <a:ext cx="7772400" cy="8382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000000"/>
              </a:buClr>
              <a:buSzPts val="1800"/>
              <a:buNone/>
              <a:defRPr sz="3600">
                <a:latin typeface="微软雅黑" panose="020B0503020204020204" pitchFamily="34" charset="-122"/>
                <a:ea typeface="微软雅黑" panose="020B0503020204020204" pitchFamily="34" charset="-122"/>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dirty="0"/>
          </a:p>
        </p:txBody>
      </p:sp>
      <p:sp>
        <p:nvSpPr>
          <p:cNvPr id="11" name="Google Shape;11;p2"/>
          <p:cNvSpPr txBox="1">
            <a:spLocks noGrp="1"/>
          </p:cNvSpPr>
          <p:nvPr>
            <p:ph type="body" idx="1"/>
          </p:nvPr>
        </p:nvSpPr>
        <p:spPr>
          <a:xfrm>
            <a:off x="770965" y="991301"/>
            <a:ext cx="7772400" cy="59436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600"/>
              </a:spcBef>
              <a:spcAft>
                <a:spcPts val="0"/>
              </a:spcAft>
              <a:buClr>
                <a:srgbClr val="000000"/>
              </a:buClr>
              <a:buSzPts val="1800"/>
              <a:buNone/>
              <a:defRPr/>
            </a:lvl1pPr>
            <a:lvl2pPr marL="914400" lvl="1" indent="-342900" algn="l">
              <a:lnSpc>
                <a:spcPct val="100000"/>
              </a:lnSpc>
              <a:spcBef>
                <a:spcPts val="600"/>
              </a:spcBef>
              <a:spcAft>
                <a:spcPts val="0"/>
              </a:spcAft>
              <a:buClr>
                <a:srgbClr val="000000"/>
              </a:buClr>
              <a:buSzPts val="1800"/>
              <a:buChar char="•"/>
              <a:defRPr/>
            </a:lvl2pPr>
            <a:lvl3pPr marL="1371600" lvl="2" indent="-342900" algn="l">
              <a:lnSpc>
                <a:spcPct val="100000"/>
              </a:lnSpc>
              <a:spcBef>
                <a:spcPts val="600"/>
              </a:spcBef>
              <a:spcAft>
                <a:spcPts val="0"/>
              </a:spcAft>
              <a:buClr>
                <a:srgbClr val="000000"/>
              </a:buClr>
              <a:buSzPts val="1800"/>
              <a:buChar char="–"/>
              <a:defRPr/>
            </a:lvl3pPr>
            <a:lvl4pPr marL="1828800" lvl="3" indent="-342900" algn="l">
              <a:lnSpc>
                <a:spcPct val="100000"/>
              </a:lnSpc>
              <a:spcBef>
                <a:spcPts val="600"/>
              </a:spcBef>
              <a:spcAft>
                <a:spcPts val="0"/>
              </a:spcAft>
              <a:buClr>
                <a:srgbClr val="000000"/>
              </a:buClr>
              <a:buSzPts val="1800"/>
              <a:buChar char="»"/>
              <a:defRPr/>
            </a:lvl4pPr>
            <a:lvl5pPr marL="2286000" lvl="4" indent="-342900" algn="l">
              <a:lnSpc>
                <a:spcPct val="100000"/>
              </a:lnSpc>
              <a:spcBef>
                <a:spcPts val="600"/>
              </a:spcBef>
              <a:spcAft>
                <a:spcPts val="0"/>
              </a:spcAft>
              <a:buClr>
                <a:srgbClr val="000000"/>
              </a:buClr>
              <a:buSzPts val="1800"/>
              <a:buChar char="»"/>
              <a:defRPr/>
            </a:lvl5pPr>
            <a:lvl6pPr marL="2743200" lvl="5" indent="-342900" algn="l">
              <a:lnSpc>
                <a:spcPct val="100000"/>
              </a:lnSpc>
              <a:spcBef>
                <a:spcPts val="600"/>
              </a:spcBef>
              <a:spcAft>
                <a:spcPts val="0"/>
              </a:spcAft>
              <a:buClr>
                <a:srgbClr val="000000"/>
              </a:buClr>
              <a:buSzPts val="1800"/>
              <a:buChar char="•"/>
              <a:defRPr/>
            </a:lvl6pPr>
            <a:lvl7pPr marL="3200400" lvl="6" indent="-342900" algn="l">
              <a:lnSpc>
                <a:spcPct val="100000"/>
              </a:lnSpc>
              <a:spcBef>
                <a:spcPts val="600"/>
              </a:spcBef>
              <a:spcAft>
                <a:spcPts val="0"/>
              </a:spcAft>
              <a:buClr>
                <a:srgbClr val="000000"/>
              </a:buClr>
              <a:buSzPts val="1800"/>
              <a:buChar char="•"/>
              <a:defRPr/>
            </a:lvl7pPr>
            <a:lvl8pPr marL="3657600" lvl="7" indent="-342900" algn="l">
              <a:lnSpc>
                <a:spcPct val="100000"/>
              </a:lnSpc>
              <a:spcBef>
                <a:spcPts val="600"/>
              </a:spcBef>
              <a:spcAft>
                <a:spcPts val="0"/>
              </a:spcAft>
              <a:buClr>
                <a:srgbClr val="000000"/>
              </a:buClr>
              <a:buSzPts val="1800"/>
              <a:buChar char="•"/>
              <a:defRPr/>
            </a:lvl8pPr>
            <a:lvl9pPr marL="4114800" lvl="8" indent="-342900" algn="l">
              <a:lnSpc>
                <a:spcPct val="100000"/>
              </a:lnSpc>
              <a:spcBef>
                <a:spcPts val="600"/>
              </a:spcBef>
              <a:spcAft>
                <a:spcPts val="0"/>
              </a:spcAft>
              <a:buClr>
                <a:srgbClr val="000000"/>
              </a:buClr>
              <a:buSzPts val="1800"/>
              <a:buChar char="•"/>
              <a:defRPr/>
            </a:lvl9pPr>
          </a:lstStyle>
          <a:p/>
        </p:txBody>
      </p:sp>
      <p:sp>
        <p:nvSpPr>
          <p:cNvPr id="12" name="Google Shape;12;p2"/>
          <p:cNvSpPr txBox="1">
            <a:spLocks noGrp="1"/>
          </p:cNvSpPr>
          <p:nvPr>
            <p:ph type="sldNum" idx="12"/>
          </p:nvPr>
        </p:nvSpPr>
        <p:spPr>
          <a:xfrm>
            <a:off x="7364729" y="6248400"/>
            <a:ext cx="281941" cy="287087"/>
          </a:xfrm>
          <a:prstGeom prst="rect">
            <a:avLst/>
          </a:prstGeom>
          <a:noFill/>
          <a:ln>
            <a:noFill/>
          </a:ln>
        </p:spPr>
        <p:txBody>
          <a:bodyPr spcFirstLastPara="1" wrap="square" lIns="45700" tIns="45700" rIns="45700" bIns="45700" anchor="t" anchorCtr="0">
            <a:noAutofit/>
          </a:bodyPr>
          <a:lstStyle>
            <a:lvl1pPr marL="0" lvl="0"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1pPr>
            <a:lvl2pPr marL="0" lvl="1"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2pPr>
            <a:lvl3pPr marL="0" lvl="2"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3pPr>
            <a:lvl4pPr marL="0" lvl="3"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4pPr>
            <a:lvl5pPr marL="0" lvl="4"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5pPr>
            <a:lvl6pPr marL="0" lvl="5"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6pPr>
            <a:lvl7pPr marL="0" lvl="6"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7pPr>
            <a:lvl8pPr marL="0" lvl="7"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8pPr>
            <a:lvl9pPr marL="0" lvl="8"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ctr" rtl="0">
              <a:spcBef>
                <a:spcPts val="0"/>
              </a:spcBef>
              <a:spcAft>
                <a:spcPts val="0"/>
              </a:spcAft>
              <a:buNone/>
            </a:pPr>
            <a:fld id="{00000000-1234-1234-1234-123412341234}" type="slidenum">
              <a:rPr lang="en-US"/>
            </a:fld>
            <a:endParaRPr lang="en-US"/>
          </a:p>
        </p:txBody>
      </p:sp>
      <p:sp>
        <p:nvSpPr>
          <p:cNvPr id="5" name="矩形 9"/>
          <p:cNvSpPr/>
          <p:nvPr userDrawn="1"/>
        </p:nvSpPr>
        <p:spPr>
          <a:xfrm>
            <a:off x="0" y="6550772"/>
            <a:ext cx="9144000" cy="30722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6" name="Picture 2"/>
          <p:cNvPicPr>
            <a:picLocks noChangeAspect="1" noChangeArrowheads="1"/>
          </p:cNvPicPr>
          <p:nvPr userDrawn="1"/>
        </p:nvPicPr>
        <p:blipFill rotWithShape="1">
          <a:blip r:embed="rId2" cstate="print">
            <a:biLevel thresh="75000"/>
            <a:extLst>
              <a:ext uri="{28A0092B-C50C-407E-A947-70E740481C1C}">
                <a14:useLocalDpi xmlns:a14="http://schemas.microsoft.com/office/drawing/2010/main" val="0"/>
              </a:ext>
            </a:extLst>
          </a:blip>
          <a:srcRect t="22304" r="-76" b="22818"/>
          <a:stretch>
            <a:fillRect/>
          </a:stretch>
        </p:blipFill>
        <p:spPr bwMode="auto">
          <a:xfrm>
            <a:off x="162604" y="396261"/>
            <a:ext cx="608361" cy="333602"/>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5"/>
          <p:cNvSpPr txBox="1"/>
          <p:nvPr userDrawn="1"/>
        </p:nvSpPr>
        <p:spPr>
          <a:xfrm>
            <a:off x="6933090" y="6573916"/>
            <a:ext cx="2057400" cy="297402"/>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4DA8740-04C3-4D9C-9880-E3F61E3A801B}" type="slidenum">
              <a:rPr lang="zh-CN" altLang="en-US" smtClean="0"/>
            </a:fld>
            <a:endParaRPr lang="zh-CN" altLang="en-US" dirty="0"/>
          </a:p>
        </p:txBody>
      </p:sp>
      <p:sp>
        <p:nvSpPr>
          <p:cNvPr id="8" name="文本框 12"/>
          <p:cNvSpPr txBox="1"/>
          <p:nvPr userDrawn="1"/>
        </p:nvSpPr>
        <p:spPr>
          <a:xfrm>
            <a:off x="114300" y="6573916"/>
            <a:ext cx="1082348"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计算机视觉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9" name="文本框 13"/>
          <p:cNvSpPr txBox="1"/>
          <p:nvPr userDrawn="1"/>
        </p:nvSpPr>
        <p:spPr>
          <a:xfrm>
            <a:off x="2787917" y="6573916"/>
            <a:ext cx="3672800"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彭小江，深圳技术大学</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大数据与互联网学院</a:t>
            </a:r>
            <a:endParaRPr lang="zh-CN" altLang="en-US" sz="1400" dirty="0">
              <a:solidFill>
                <a:schemeClr val="bg1"/>
              </a:solidFill>
              <a:latin typeface="微软雅黑" panose="020B0503020204020204" pitchFamily="34" charset="-122"/>
              <a:ea typeface="微软雅黑" panose="020B0503020204020204" pitchFamily="34" charset="-122"/>
            </a:endParaRPr>
          </a:p>
        </p:txBody>
      </p:sp>
      <p:cxnSp>
        <p:nvCxnSpPr>
          <p:cNvPr id="2" name="Straight Connector 4"/>
          <p:cNvCxnSpPr/>
          <p:nvPr userDrawn="1"/>
        </p:nvCxnSpPr>
        <p:spPr>
          <a:xfrm>
            <a:off x="770965" y="890005"/>
            <a:ext cx="7886700"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6D38F84A-0DAB-4FDA-8DF1-F13CCEC655CD}"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499943ED-0129-4280-BC0A-6092F44E226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DD8B3D69-B99E-425A-80A4-C9D5392759FA}"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35ACA22-4E33-4D77-8C60-B37BBF2C360D}"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00A955-5317-48C3-8E5F-AA301A8C061D}"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14D36EBC-980E-46FD-831B-14D976329A7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0BA5CD-C55D-42A4-AFF7-260205C75322}" type="datetime1">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DA8740-04C3-4D9C-9880-E3F61E3A801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8.png"/><Relationship Id="rId1"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1.png"/><Relationship Id="rId1"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3.png"/><Relationship Id="rId1"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2" Type="http://schemas.openxmlformats.org/officeDocument/2006/relationships/slideLayout" Target="../slideLayouts/slideLayout3.xml"/><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37.jpeg"/><Relationship Id="rId1" Type="http://schemas.openxmlformats.org/officeDocument/2006/relationships/image" Target="../media/image36.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37.jpeg"/><Relationship Id="rId1" Type="http://schemas.openxmlformats.org/officeDocument/2006/relationships/image" Target="../media/image36.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37.jpeg"/><Relationship Id="rId1" Type="http://schemas.openxmlformats.org/officeDocument/2006/relationships/image" Target="../media/image36.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hyperlink" Target="http://www.cs.ubc.ca/~lowe/papers/ijcv04.pdf" TargetMode="External"/><Relationship Id="rId1"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jpeg"/><Relationship Id="rId1" Type="http://schemas.openxmlformats.org/officeDocument/2006/relationships/image" Target="../media/image3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3.png"/><Relationship Id="rId1"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969271" y="1328373"/>
            <a:ext cx="5212564" cy="1832289"/>
          </a:xfrm>
          <a:prstGeom prst="rect">
            <a:avLst/>
          </a:prstGeom>
          <a:blipFill>
            <a:blip r:embed="rId1" cstate="print"/>
            <a:stretch>
              <a:fillRect/>
            </a:stretch>
          </a:blipFill>
        </p:spPr>
        <p:txBody>
          <a:bodyPr wrap="square" lIns="0" tIns="0" rIns="0" bIns="0" rtlCol="0"/>
          <a:lstStyle/>
          <a:p>
            <a:endParaRPr sz="1540"/>
          </a:p>
        </p:txBody>
      </p:sp>
      <p:sp>
        <p:nvSpPr>
          <p:cNvPr id="4" name="object 4"/>
          <p:cNvSpPr txBox="1"/>
          <p:nvPr/>
        </p:nvSpPr>
        <p:spPr>
          <a:xfrm>
            <a:off x="990533" y="3385235"/>
            <a:ext cx="6982345" cy="2168525"/>
          </a:xfrm>
          <a:prstGeom prst="rect">
            <a:avLst/>
          </a:prstGeom>
        </p:spPr>
        <p:txBody>
          <a:bodyPr vert="horz" wrap="square" lIns="0" tIns="10859" rIns="0" bIns="0" rtlCol="0">
            <a:spAutoFit/>
          </a:bodyPr>
          <a:lstStyle/>
          <a:p>
            <a:pPr marL="287020" marR="726440" indent="-274320">
              <a:lnSpc>
                <a:spcPct val="100000"/>
              </a:lnSpc>
              <a:spcBef>
                <a:spcPts val="100"/>
              </a:spcBef>
              <a:buClr>
                <a:srgbClr val="FE8637"/>
              </a:buClr>
              <a:buSzPct val="69000"/>
              <a:buChar char="•"/>
              <a:tabLst>
                <a:tab pos="286385" algn="l"/>
                <a:tab pos="287020" algn="l"/>
              </a:tabLst>
            </a:pPr>
            <a:r>
              <a:rPr sz="2050" spc="114" dirty="0">
                <a:latin typeface="Times New Roman" panose="02020603050405020304"/>
                <a:cs typeface="Times New Roman" panose="02020603050405020304"/>
              </a:rPr>
              <a:t>Key</a:t>
            </a:r>
            <a:r>
              <a:rPr sz="2050" spc="55" dirty="0">
                <a:latin typeface="Times New Roman" panose="02020603050405020304"/>
                <a:cs typeface="Times New Roman" panose="02020603050405020304"/>
              </a:rPr>
              <a:t> </a:t>
            </a:r>
            <a:r>
              <a:rPr sz="2050" spc="145" dirty="0">
                <a:latin typeface="Times New Roman" panose="02020603050405020304"/>
                <a:cs typeface="Times New Roman" panose="02020603050405020304"/>
              </a:rPr>
              <a:t>property:</a:t>
            </a:r>
            <a:r>
              <a:rPr sz="2050" spc="55" dirty="0">
                <a:latin typeface="Times New Roman" panose="02020603050405020304"/>
                <a:cs typeface="Times New Roman" panose="02020603050405020304"/>
              </a:rPr>
              <a:t> </a:t>
            </a:r>
            <a:r>
              <a:rPr sz="2050" spc="175" dirty="0">
                <a:latin typeface="Times New Roman" panose="02020603050405020304"/>
                <a:cs typeface="Times New Roman" panose="02020603050405020304"/>
              </a:rPr>
              <a:t>in</a:t>
            </a:r>
            <a:r>
              <a:rPr sz="2050" spc="60" dirty="0">
                <a:latin typeface="Times New Roman" panose="02020603050405020304"/>
                <a:cs typeface="Times New Roman" panose="02020603050405020304"/>
              </a:rPr>
              <a:t> </a:t>
            </a:r>
            <a:r>
              <a:rPr sz="2050" spc="215" dirty="0">
                <a:latin typeface="Times New Roman" panose="02020603050405020304"/>
                <a:cs typeface="Times New Roman" panose="02020603050405020304"/>
              </a:rPr>
              <a:t>the</a:t>
            </a:r>
            <a:r>
              <a:rPr sz="2050" spc="55" dirty="0">
                <a:latin typeface="Times New Roman" panose="02020603050405020304"/>
                <a:cs typeface="Times New Roman" panose="02020603050405020304"/>
              </a:rPr>
              <a:t> </a:t>
            </a:r>
            <a:r>
              <a:rPr sz="2050" spc="140" dirty="0">
                <a:latin typeface="Times New Roman" panose="02020603050405020304"/>
                <a:cs typeface="Times New Roman" panose="02020603050405020304"/>
              </a:rPr>
              <a:t>region</a:t>
            </a:r>
            <a:r>
              <a:rPr sz="2050" spc="60" dirty="0">
                <a:latin typeface="Times New Roman" panose="02020603050405020304"/>
                <a:cs typeface="Times New Roman" panose="02020603050405020304"/>
              </a:rPr>
              <a:t> </a:t>
            </a:r>
            <a:r>
              <a:rPr sz="2050" spc="200" dirty="0">
                <a:latin typeface="Times New Roman" panose="02020603050405020304"/>
                <a:cs typeface="Times New Roman" panose="02020603050405020304"/>
              </a:rPr>
              <a:t>around</a:t>
            </a:r>
            <a:r>
              <a:rPr sz="2050" spc="55" dirty="0">
                <a:latin typeface="Times New Roman" panose="02020603050405020304"/>
                <a:cs typeface="Times New Roman" panose="02020603050405020304"/>
              </a:rPr>
              <a:t> </a:t>
            </a:r>
            <a:r>
              <a:rPr sz="2050" spc="265" dirty="0">
                <a:latin typeface="Times New Roman" panose="02020603050405020304"/>
                <a:cs typeface="Times New Roman" panose="02020603050405020304"/>
              </a:rPr>
              <a:t>a</a:t>
            </a:r>
            <a:r>
              <a:rPr sz="2050" spc="55" dirty="0">
                <a:latin typeface="Times New Roman" panose="02020603050405020304"/>
                <a:cs typeface="Times New Roman" panose="02020603050405020304"/>
              </a:rPr>
              <a:t> </a:t>
            </a:r>
            <a:r>
              <a:rPr sz="2050" spc="140" dirty="0">
                <a:latin typeface="Times New Roman" panose="02020603050405020304"/>
                <a:cs typeface="Times New Roman" panose="02020603050405020304"/>
              </a:rPr>
              <a:t>corner,</a:t>
            </a:r>
            <a:r>
              <a:rPr sz="2050" spc="50" dirty="0">
                <a:latin typeface="Times New Roman" panose="02020603050405020304"/>
                <a:cs typeface="Times New Roman" panose="02020603050405020304"/>
              </a:rPr>
              <a:t> </a:t>
            </a:r>
            <a:r>
              <a:rPr sz="2050" spc="165" dirty="0">
                <a:solidFill>
                  <a:srgbClr val="FF0000"/>
                </a:solidFill>
                <a:latin typeface="Times New Roman" panose="02020603050405020304"/>
                <a:cs typeface="Times New Roman" panose="02020603050405020304"/>
              </a:rPr>
              <a:t>image  </a:t>
            </a:r>
            <a:r>
              <a:rPr sz="2050" spc="190" dirty="0">
                <a:solidFill>
                  <a:srgbClr val="FF0000"/>
                </a:solidFill>
                <a:latin typeface="Times New Roman" panose="02020603050405020304"/>
                <a:cs typeface="Times New Roman" panose="02020603050405020304"/>
              </a:rPr>
              <a:t>gradient</a:t>
            </a:r>
            <a:r>
              <a:rPr sz="2050" spc="50" dirty="0">
                <a:solidFill>
                  <a:srgbClr val="FF0000"/>
                </a:solidFill>
                <a:latin typeface="Times New Roman" panose="02020603050405020304"/>
                <a:cs typeface="Times New Roman" panose="02020603050405020304"/>
              </a:rPr>
              <a:t> </a:t>
            </a:r>
            <a:r>
              <a:rPr sz="2050" spc="235" dirty="0">
                <a:solidFill>
                  <a:srgbClr val="FF0000"/>
                </a:solidFill>
                <a:latin typeface="Times New Roman" panose="02020603050405020304"/>
                <a:cs typeface="Times New Roman" panose="02020603050405020304"/>
              </a:rPr>
              <a:t>has</a:t>
            </a:r>
            <a:r>
              <a:rPr sz="2050" spc="55" dirty="0">
                <a:solidFill>
                  <a:srgbClr val="FF0000"/>
                </a:solidFill>
                <a:latin typeface="Times New Roman" panose="02020603050405020304"/>
                <a:cs typeface="Times New Roman" panose="02020603050405020304"/>
              </a:rPr>
              <a:t> </a:t>
            </a:r>
            <a:r>
              <a:rPr sz="2050" spc="130" dirty="0">
                <a:solidFill>
                  <a:srgbClr val="FF0000"/>
                </a:solidFill>
                <a:latin typeface="Times New Roman" panose="02020603050405020304"/>
                <a:cs typeface="Times New Roman" panose="02020603050405020304"/>
              </a:rPr>
              <a:t>two</a:t>
            </a:r>
            <a:r>
              <a:rPr sz="2050" spc="55" dirty="0">
                <a:solidFill>
                  <a:srgbClr val="FF0000"/>
                </a:solidFill>
                <a:latin typeface="Times New Roman" panose="02020603050405020304"/>
                <a:cs typeface="Times New Roman" panose="02020603050405020304"/>
              </a:rPr>
              <a:t> </a:t>
            </a:r>
            <a:r>
              <a:rPr sz="2050" spc="130" dirty="0">
                <a:solidFill>
                  <a:srgbClr val="FF0000"/>
                </a:solidFill>
                <a:latin typeface="Times New Roman" panose="02020603050405020304"/>
                <a:cs typeface="Times New Roman" panose="02020603050405020304"/>
              </a:rPr>
              <a:t>or</a:t>
            </a:r>
            <a:r>
              <a:rPr sz="2050" spc="50" dirty="0">
                <a:solidFill>
                  <a:srgbClr val="FF0000"/>
                </a:solidFill>
                <a:latin typeface="Times New Roman" panose="02020603050405020304"/>
                <a:cs typeface="Times New Roman" panose="02020603050405020304"/>
              </a:rPr>
              <a:t> </a:t>
            </a:r>
            <a:r>
              <a:rPr sz="2050" spc="160" dirty="0">
                <a:solidFill>
                  <a:srgbClr val="FF0000"/>
                </a:solidFill>
                <a:latin typeface="Times New Roman" panose="02020603050405020304"/>
                <a:cs typeface="Times New Roman" panose="02020603050405020304"/>
              </a:rPr>
              <a:t>more</a:t>
            </a:r>
            <a:r>
              <a:rPr sz="2050" spc="50" dirty="0">
                <a:solidFill>
                  <a:srgbClr val="FF0000"/>
                </a:solidFill>
                <a:latin typeface="Times New Roman" panose="02020603050405020304"/>
                <a:cs typeface="Times New Roman" panose="02020603050405020304"/>
              </a:rPr>
              <a:t> </a:t>
            </a:r>
            <a:r>
              <a:rPr sz="2050" spc="195" dirty="0">
                <a:solidFill>
                  <a:srgbClr val="FF0000"/>
                </a:solidFill>
                <a:latin typeface="Times New Roman" panose="02020603050405020304"/>
                <a:cs typeface="Times New Roman" panose="02020603050405020304"/>
              </a:rPr>
              <a:t>dominant</a:t>
            </a:r>
            <a:r>
              <a:rPr sz="2050" spc="55" dirty="0">
                <a:solidFill>
                  <a:srgbClr val="FF0000"/>
                </a:solidFill>
                <a:latin typeface="Times New Roman" panose="02020603050405020304"/>
                <a:cs typeface="Times New Roman" panose="02020603050405020304"/>
              </a:rPr>
              <a:t> </a:t>
            </a:r>
            <a:r>
              <a:rPr sz="2050" spc="140" dirty="0">
                <a:solidFill>
                  <a:srgbClr val="FF0000"/>
                </a:solidFill>
                <a:latin typeface="Times New Roman" panose="02020603050405020304"/>
                <a:cs typeface="Times New Roman" panose="02020603050405020304"/>
              </a:rPr>
              <a:t>directions</a:t>
            </a:r>
            <a:endParaRPr sz="2050">
              <a:latin typeface="Times New Roman" panose="02020603050405020304"/>
              <a:cs typeface="Times New Roman" panose="02020603050405020304"/>
            </a:endParaRPr>
          </a:p>
          <a:p>
            <a:pPr marL="287020" indent="-274320">
              <a:lnSpc>
                <a:spcPct val="100000"/>
              </a:lnSpc>
              <a:spcBef>
                <a:spcPts val="600"/>
              </a:spcBef>
              <a:buClr>
                <a:srgbClr val="FE8637"/>
              </a:buClr>
              <a:buSzPct val="69000"/>
              <a:buChar char="•"/>
              <a:tabLst>
                <a:tab pos="286385" algn="l"/>
                <a:tab pos="287020" algn="l"/>
              </a:tabLst>
            </a:pPr>
            <a:r>
              <a:rPr sz="2050" spc="170" dirty="0">
                <a:latin typeface="Times New Roman" panose="02020603050405020304"/>
                <a:cs typeface="Times New Roman" panose="02020603050405020304"/>
              </a:rPr>
              <a:t>Corners </a:t>
            </a:r>
            <a:r>
              <a:rPr sz="2050" spc="220" dirty="0">
                <a:latin typeface="Times New Roman" panose="02020603050405020304"/>
                <a:cs typeface="Times New Roman" panose="02020603050405020304"/>
              </a:rPr>
              <a:t>are </a:t>
            </a:r>
            <a:r>
              <a:rPr sz="2050" spc="185" dirty="0">
                <a:latin typeface="Times New Roman" panose="02020603050405020304"/>
                <a:cs typeface="Times New Roman" panose="02020603050405020304"/>
              </a:rPr>
              <a:t>repeatable </a:t>
            </a:r>
            <a:r>
              <a:rPr sz="2050" spc="229" dirty="0">
                <a:latin typeface="Times New Roman" panose="02020603050405020304"/>
                <a:cs typeface="Times New Roman" panose="02020603050405020304"/>
              </a:rPr>
              <a:t>and</a:t>
            </a:r>
            <a:r>
              <a:rPr sz="2050" spc="-335" dirty="0">
                <a:latin typeface="Times New Roman" panose="02020603050405020304"/>
                <a:cs typeface="Times New Roman" panose="02020603050405020304"/>
              </a:rPr>
              <a:t> </a:t>
            </a:r>
            <a:r>
              <a:rPr sz="2050" spc="140" dirty="0">
                <a:latin typeface="Times New Roman" panose="02020603050405020304"/>
                <a:cs typeface="Times New Roman" panose="02020603050405020304"/>
              </a:rPr>
              <a:t>distinctive</a:t>
            </a:r>
            <a:endParaRPr sz="2050">
              <a:latin typeface="Times New Roman" panose="02020603050405020304"/>
              <a:cs typeface="Times New Roman" panose="02020603050405020304"/>
            </a:endParaRPr>
          </a:p>
          <a:p>
            <a:pPr>
              <a:lnSpc>
                <a:spcPct val="100000"/>
              </a:lnSpc>
              <a:spcBef>
                <a:spcPts val="10"/>
              </a:spcBef>
            </a:pPr>
            <a:endParaRPr sz="3420">
              <a:latin typeface="Times New Roman" panose="02020603050405020304"/>
              <a:cs typeface="Times New Roman" panose="02020603050405020304"/>
            </a:endParaRPr>
          </a:p>
          <a:p>
            <a:pPr marL="12700">
              <a:lnSpc>
                <a:spcPts val="2280"/>
              </a:lnSpc>
            </a:pPr>
            <a:endParaRPr sz="1710">
              <a:latin typeface="Arial" panose="020B0604020202020204"/>
              <a:cs typeface="Arial" panose="020B0604020202020204"/>
            </a:endParaRPr>
          </a:p>
        </p:txBody>
      </p:sp>
      <p:sp>
        <p:nvSpPr>
          <p:cNvPr id="5" name="标题 4"/>
          <p:cNvSpPr>
            <a:spLocks noGrp="1"/>
          </p:cNvSpPr>
          <p:nvPr>
            <p:ph type="title"/>
          </p:nvPr>
        </p:nvSpPr>
        <p:spPr/>
        <p:txBody>
          <a:bodyPr/>
          <a:lstStyle/>
          <a:p>
            <a:r>
              <a:rPr lang="en-US" altLang="zh-CN"/>
              <a:t>Harris</a:t>
            </a:r>
            <a:r>
              <a:rPr lang="zh-CN" altLang="en-US"/>
              <a:t>角点：如何提取特征点</a:t>
            </a:r>
            <a:endParaRPr lang="zh-CN" altLang="en-US"/>
          </a:p>
        </p:txBody>
      </p:sp>
      <p:sp>
        <p:nvSpPr>
          <p:cNvPr id="6" name="文本框 5"/>
          <p:cNvSpPr txBox="1"/>
          <p:nvPr/>
        </p:nvSpPr>
        <p:spPr>
          <a:xfrm>
            <a:off x="924560" y="4918710"/>
            <a:ext cx="7138670" cy="968375"/>
          </a:xfrm>
          <a:prstGeom prst="rect">
            <a:avLst/>
          </a:prstGeom>
          <a:noFill/>
        </p:spPr>
        <p:txBody>
          <a:bodyPr wrap="square" rtlCol="0" anchor="t">
            <a:spAutoFit/>
          </a:bodyPr>
          <a:lstStyle/>
          <a:p>
            <a:pPr marL="12700">
              <a:lnSpc>
                <a:spcPts val="2280"/>
              </a:lnSpc>
            </a:pPr>
            <a:r>
              <a:rPr spc="-10" dirty="0">
                <a:latin typeface="Arial" panose="020B0604020202020204"/>
                <a:cs typeface="Arial" panose="020B0604020202020204"/>
                <a:sym typeface="+mn-ea"/>
              </a:rPr>
              <a:t>C.Harris </a:t>
            </a:r>
            <a:r>
              <a:rPr spc="-5" dirty="0">
                <a:latin typeface="Arial" panose="020B0604020202020204"/>
                <a:cs typeface="Arial" panose="020B0604020202020204"/>
                <a:sym typeface="+mn-ea"/>
              </a:rPr>
              <a:t>and M.Stephens.</a:t>
            </a:r>
            <a:r>
              <a:rPr spc="-5" dirty="0">
                <a:solidFill>
                  <a:srgbClr val="D2611C"/>
                </a:solidFill>
                <a:latin typeface="Arial" panose="020B0604020202020204"/>
                <a:cs typeface="Arial" panose="020B0604020202020204"/>
                <a:sym typeface="+mn-ea"/>
              </a:rPr>
              <a:t> </a:t>
            </a:r>
            <a:r>
              <a:rPr u="heavy" spc="-5" dirty="0">
                <a:solidFill>
                  <a:srgbClr val="D2611C"/>
                </a:solidFill>
                <a:uFill>
                  <a:solidFill>
                    <a:srgbClr val="D2611C"/>
                  </a:solidFill>
                </a:uFill>
                <a:latin typeface="Arial" panose="020B0604020202020204"/>
                <a:cs typeface="Arial" panose="020B0604020202020204"/>
                <a:sym typeface="+mn-ea"/>
              </a:rPr>
              <a:t>"A </a:t>
            </a:r>
            <a:r>
              <a:rPr u="heavy" spc="-10" dirty="0">
                <a:solidFill>
                  <a:srgbClr val="D2611C"/>
                </a:solidFill>
                <a:uFill>
                  <a:solidFill>
                    <a:srgbClr val="D2611C"/>
                  </a:solidFill>
                </a:uFill>
                <a:latin typeface="Arial" panose="020B0604020202020204"/>
                <a:cs typeface="Arial" panose="020B0604020202020204"/>
                <a:sym typeface="+mn-ea"/>
              </a:rPr>
              <a:t>Combined Corner </a:t>
            </a:r>
            <a:r>
              <a:rPr u="heavy" spc="-5" dirty="0">
                <a:solidFill>
                  <a:srgbClr val="D2611C"/>
                </a:solidFill>
                <a:uFill>
                  <a:solidFill>
                    <a:srgbClr val="D2611C"/>
                  </a:solidFill>
                </a:uFill>
                <a:latin typeface="Arial" panose="020B0604020202020204"/>
                <a:cs typeface="Arial" panose="020B0604020202020204"/>
                <a:sym typeface="+mn-ea"/>
              </a:rPr>
              <a:t>and Edge</a:t>
            </a:r>
            <a:r>
              <a:rPr u="heavy" spc="5" dirty="0">
                <a:solidFill>
                  <a:srgbClr val="D2611C"/>
                </a:solidFill>
                <a:uFill>
                  <a:solidFill>
                    <a:srgbClr val="D2611C"/>
                  </a:solidFill>
                </a:uFill>
                <a:latin typeface="Arial" panose="020B0604020202020204"/>
                <a:cs typeface="Arial" panose="020B0604020202020204"/>
                <a:sym typeface="+mn-ea"/>
              </a:rPr>
              <a:t> </a:t>
            </a:r>
            <a:r>
              <a:rPr u="heavy" spc="-20" dirty="0">
                <a:solidFill>
                  <a:srgbClr val="D2611C"/>
                </a:solidFill>
                <a:uFill>
                  <a:solidFill>
                    <a:srgbClr val="D2611C"/>
                  </a:solidFill>
                </a:uFill>
                <a:latin typeface="Arial" panose="020B0604020202020204"/>
                <a:cs typeface="Arial" panose="020B0604020202020204"/>
                <a:sym typeface="+mn-ea"/>
              </a:rPr>
              <a:t>Detector.“</a:t>
            </a:r>
            <a:endParaRPr>
              <a:latin typeface="Arial" panose="020B0604020202020204"/>
              <a:cs typeface="Arial" panose="020B0604020202020204"/>
            </a:endParaRPr>
          </a:p>
          <a:p>
            <a:pPr marL="12700">
              <a:lnSpc>
                <a:spcPts val="2280"/>
              </a:lnSpc>
            </a:pPr>
            <a:r>
              <a:rPr i="1" spc="-10" dirty="0">
                <a:latin typeface="Arial" panose="020B0604020202020204"/>
                <a:cs typeface="Arial" panose="020B0604020202020204"/>
                <a:sym typeface="+mn-ea"/>
              </a:rPr>
              <a:t>Proceedings </a:t>
            </a:r>
            <a:r>
              <a:rPr i="1" spc="-5" dirty="0">
                <a:latin typeface="Arial" panose="020B0604020202020204"/>
                <a:cs typeface="Arial" panose="020B0604020202020204"/>
                <a:sym typeface="+mn-ea"/>
              </a:rPr>
              <a:t>of the 4th </a:t>
            </a:r>
            <a:r>
              <a:rPr i="1" spc="-10" dirty="0">
                <a:latin typeface="Arial" panose="020B0604020202020204"/>
                <a:cs typeface="Arial" panose="020B0604020202020204"/>
                <a:sym typeface="+mn-ea"/>
              </a:rPr>
              <a:t>Alvey </a:t>
            </a:r>
            <a:r>
              <a:rPr i="1" spc="-15" dirty="0">
                <a:latin typeface="Arial" panose="020B0604020202020204"/>
                <a:cs typeface="Arial" panose="020B0604020202020204"/>
                <a:sym typeface="+mn-ea"/>
              </a:rPr>
              <a:t>Vision </a:t>
            </a:r>
            <a:r>
              <a:rPr i="1" spc="-5" dirty="0">
                <a:latin typeface="Arial" panose="020B0604020202020204"/>
                <a:cs typeface="Arial" panose="020B0604020202020204"/>
                <a:sym typeface="+mn-ea"/>
              </a:rPr>
              <a:t>Conference</a:t>
            </a:r>
            <a:r>
              <a:rPr spc="-5" dirty="0">
                <a:latin typeface="Arial" panose="020B0604020202020204"/>
                <a:cs typeface="Arial" panose="020B0604020202020204"/>
                <a:sym typeface="+mn-ea"/>
              </a:rPr>
              <a:t>: </a:t>
            </a:r>
            <a:r>
              <a:rPr spc="-10" dirty="0">
                <a:latin typeface="Arial" panose="020B0604020202020204"/>
                <a:cs typeface="Arial" panose="020B0604020202020204"/>
                <a:sym typeface="+mn-ea"/>
              </a:rPr>
              <a:t>pages 147—151,</a:t>
            </a:r>
            <a:r>
              <a:rPr spc="65" dirty="0">
                <a:latin typeface="Arial" panose="020B0604020202020204"/>
                <a:cs typeface="Arial" panose="020B0604020202020204"/>
                <a:sym typeface="+mn-ea"/>
              </a:rPr>
              <a:t> </a:t>
            </a:r>
            <a:r>
              <a:rPr spc="-10" dirty="0">
                <a:latin typeface="Arial" panose="020B0604020202020204"/>
                <a:cs typeface="Arial" panose="020B0604020202020204"/>
                <a:sym typeface="+mn-ea"/>
              </a:rPr>
              <a:t>1988.</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79321" y="4598932"/>
            <a:ext cx="2671525" cy="1042546"/>
          </a:xfrm>
          <a:custGeom>
            <a:avLst/>
            <a:gdLst/>
            <a:ahLst/>
            <a:cxnLst/>
            <a:rect l="l" t="t" r="r" b="b"/>
            <a:pathLst>
              <a:path w="3124200" h="1219200">
                <a:moveTo>
                  <a:pt x="2364486" y="1219199"/>
                </a:moveTo>
                <a:lnTo>
                  <a:pt x="2364486" y="0"/>
                </a:lnTo>
                <a:lnTo>
                  <a:pt x="0" y="0"/>
                </a:lnTo>
                <a:lnTo>
                  <a:pt x="0" y="1219200"/>
                </a:lnTo>
                <a:lnTo>
                  <a:pt x="2364486" y="1219199"/>
                </a:lnTo>
                <a:close/>
              </a:path>
              <a:path w="3124200" h="1219200">
                <a:moveTo>
                  <a:pt x="2617470" y="761999"/>
                </a:moveTo>
                <a:lnTo>
                  <a:pt x="2617470" y="457199"/>
                </a:lnTo>
                <a:lnTo>
                  <a:pt x="2364486" y="457199"/>
                </a:lnTo>
                <a:lnTo>
                  <a:pt x="2364486" y="761999"/>
                </a:lnTo>
                <a:lnTo>
                  <a:pt x="2617470" y="761999"/>
                </a:lnTo>
                <a:close/>
              </a:path>
              <a:path w="3124200" h="1219200">
                <a:moveTo>
                  <a:pt x="3124200" y="609599"/>
                </a:moveTo>
                <a:lnTo>
                  <a:pt x="2617470" y="316229"/>
                </a:lnTo>
                <a:lnTo>
                  <a:pt x="2617470" y="903731"/>
                </a:lnTo>
                <a:lnTo>
                  <a:pt x="3124200" y="609599"/>
                </a:lnTo>
                <a:close/>
              </a:path>
            </a:pathLst>
          </a:custGeom>
          <a:solidFill>
            <a:srgbClr val="C0C0C0"/>
          </a:solidFill>
        </p:spPr>
        <p:txBody>
          <a:bodyPr wrap="square" lIns="0" tIns="0" rIns="0" bIns="0" rtlCol="0"/>
          <a:lstStyle/>
          <a:p>
            <a:endParaRPr sz="1540"/>
          </a:p>
        </p:txBody>
      </p:sp>
      <p:sp>
        <p:nvSpPr>
          <p:cNvPr id="3" name="object 3"/>
          <p:cNvSpPr/>
          <p:nvPr/>
        </p:nvSpPr>
        <p:spPr>
          <a:xfrm>
            <a:off x="1375411" y="4595022"/>
            <a:ext cx="2684014" cy="1051234"/>
          </a:xfrm>
          <a:custGeom>
            <a:avLst/>
            <a:gdLst/>
            <a:ahLst/>
            <a:cxnLst/>
            <a:rect l="l" t="t" r="r" b="b"/>
            <a:pathLst>
              <a:path w="3138804" h="1229360">
                <a:moveTo>
                  <a:pt x="2373630" y="457199"/>
                </a:moveTo>
                <a:lnTo>
                  <a:pt x="2373630" y="0"/>
                </a:lnTo>
                <a:lnTo>
                  <a:pt x="0" y="0"/>
                </a:lnTo>
                <a:lnTo>
                  <a:pt x="0" y="1229106"/>
                </a:lnTo>
                <a:lnTo>
                  <a:pt x="4572" y="1229106"/>
                </a:lnTo>
                <a:lnTo>
                  <a:pt x="4572" y="9906"/>
                </a:lnTo>
                <a:lnTo>
                  <a:pt x="9906" y="4571"/>
                </a:lnTo>
                <a:lnTo>
                  <a:pt x="9906" y="9906"/>
                </a:lnTo>
                <a:lnTo>
                  <a:pt x="2363724" y="9905"/>
                </a:lnTo>
                <a:lnTo>
                  <a:pt x="2363724" y="4571"/>
                </a:lnTo>
                <a:lnTo>
                  <a:pt x="2369058" y="9905"/>
                </a:lnTo>
                <a:lnTo>
                  <a:pt x="2369058" y="457199"/>
                </a:lnTo>
                <a:lnTo>
                  <a:pt x="2373630" y="457199"/>
                </a:lnTo>
                <a:close/>
              </a:path>
              <a:path w="3138804" h="1229360">
                <a:moveTo>
                  <a:pt x="9906" y="9906"/>
                </a:moveTo>
                <a:lnTo>
                  <a:pt x="9906" y="4571"/>
                </a:lnTo>
                <a:lnTo>
                  <a:pt x="4572" y="9906"/>
                </a:lnTo>
                <a:lnTo>
                  <a:pt x="9906" y="9906"/>
                </a:lnTo>
                <a:close/>
              </a:path>
              <a:path w="3138804" h="1229360">
                <a:moveTo>
                  <a:pt x="9906" y="1219200"/>
                </a:moveTo>
                <a:lnTo>
                  <a:pt x="9906" y="9906"/>
                </a:lnTo>
                <a:lnTo>
                  <a:pt x="4572" y="9906"/>
                </a:lnTo>
                <a:lnTo>
                  <a:pt x="4572" y="1219200"/>
                </a:lnTo>
                <a:lnTo>
                  <a:pt x="9906" y="1219200"/>
                </a:lnTo>
                <a:close/>
              </a:path>
              <a:path w="3138804" h="1229360">
                <a:moveTo>
                  <a:pt x="2369058" y="1219199"/>
                </a:moveTo>
                <a:lnTo>
                  <a:pt x="4572" y="1219200"/>
                </a:lnTo>
                <a:lnTo>
                  <a:pt x="9906" y="1223772"/>
                </a:lnTo>
                <a:lnTo>
                  <a:pt x="9906" y="1229106"/>
                </a:lnTo>
                <a:lnTo>
                  <a:pt x="2363724" y="1229105"/>
                </a:lnTo>
                <a:lnTo>
                  <a:pt x="2363724" y="1223771"/>
                </a:lnTo>
                <a:lnTo>
                  <a:pt x="2369058" y="1219199"/>
                </a:lnTo>
                <a:close/>
              </a:path>
              <a:path w="3138804" h="1229360">
                <a:moveTo>
                  <a:pt x="9906" y="1229106"/>
                </a:moveTo>
                <a:lnTo>
                  <a:pt x="9906" y="1223772"/>
                </a:lnTo>
                <a:lnTo>
                  <a:pt x="4572" y="1219200"/>
                </a:lnTo>
                <a:lnTo>
                  <a:pt x="4572" y="1229106"/>
                </a:lnTo>
                <a:lnTo>
                  <a:pt x="9906" y="1229106"/>
                </a:lnTo>
                <a:close/>
              </a:path>
              <a:path w="3138804" h="1229360">
                <a:moveTo>
                  <a:pt x="2369058" y="9905"/>
                </a:moveTo>
                <a:lnTo>
                  <a:pt x="2363724" y="4571"/>
                </a:lnTo>
                <a:lnTo>
                  <a:pt x="2363724" y="9905"/>
                </a:lnTo>
                <a:lnTo>
                  <a:pt x="2369058" y="9905"/>
                </a:lnTo>
                <a:close/>
              </a:path>
              <a:path w="3138804" h="1229360">
                <a:moveTo>
                  <a:pt x="2373630" y="467105"/>
                </a:moveTo>
                <a:lnTo>
                  <a:pt x="2373630" y="461771"/>
                </a:lnTo>
                <a:lnTo>
                  <a:pt x="2369058" y="457199"/>
                </a:lnTo>
                <a:lnTo>
                  <a:pt x="2369058" y="9905"/>
                </a:lnTo>
                <a:lnTo>
                  <a:pt x="2363724" y="9905"/>
                </a:lnTo>
                <a:lnTo>
                  <a:pt x="2363724" y="467105"/>
                </a:lnTo>
                <a:lnTo>
                  <a:pt x="2373630" y="467105"/>
                </a:lnTo>
                <a:close/>
              </a:path>
              <a:path w="3138804" h="1229360">
                <a:moveTo>
                  <a:pt x="2626614" y="900513"/>
                </a:moveTo>
                <a:lnTo>
                  <a:pt x="2626614" y="761999"/>
                </a:lnTo>
                <a:lnTo>
                  <a:pt x="2363724" y="761999"/>
                </a:lnTo>
                <a:lnTo>
                  <a:pt x="2363724" y="1219199"/>
                </a:lnTo>
                <a:lnTo>
                  <a:pt x="2369058" y="1219199"/>
                </a:lnTo>
                <a:lnTo>
                  <a:pt x="2369058" y="771905"/>
                </a:lnTo>
                <a:lnTo>
                  <a:pt x="2373630" y="766571"/>
                </a:lnTo>
                <a:lnTo>
                  <a:pt x="2373630" y="771905"/>
                </a:lnTo>
                <a:lnTo>
                  <a:pt x="2617470" y="771905"/>
                </a:lnTo>
                <a:lnTo>
                  <a:pt x="2617470" y="766571"/>
                </a:lnTo>
                <a:lnTo>
                  <a:pt x="2622042" y="771905"/>
                </a:lnTo>
                <a:lnTo>
                  <a:pt x="2622042" y="903167"/>
                </a:lnTo>
                <a:lnTo>
                  <a:pt x="2626614" y="900513"/>
                </a:lnTo>
                <a:close/>
              </a:path>
              <a:path w="3138804" h="1229360">
                <a:moveTo>
                  <a:pt x="2373630" y="1229105"/>
                </a:moveTo>
                <a:lnTo>
                  <a:pt x="2373630" y="771905"/>
                </a:lnTo>
                <a:lnTo>
                  <a:pt x="2369058" y="771905"/>
                </a:lnTo>
                <a:lnTo>
                  <a:pt x="2369058" y="1219199"/>
                </a:lnTo>
                <a:lnTo>
                  <a:pt x="2363724" y="1223771"/>
                </a:lnTo>
                <a:lnTo>
                  <a:pt x="2363724" y="1229105"/>
                </a:lnTo>
                <a:lnTo>
                  <a:pt x="2373630" y="1229105"/>
                </a:lnTo>
                <a:close/>
              </a:path>
              <a:path w="3138804" h="1229360">
                <a:moveTo>
                  <a:pt x="2622042" y="457199"/>
                </a:moveTo>
                <a:lnTo>
                  <a:pt x="2369058" y="457199"/>
                </a:lnTo>
                <a:lnTo>
                  <a:pt x="2373630" y="461771"/>
                </a:lnTo>
                <a:lnTo>
                  <a:pt x="2373630" y="467105"/>
                </a:lnTo>
                <a:lnTo>
                  <a:pt x="2617470" y="467105"/>
                </a:lnTo>
                <a:lnTo>
                  <a:pt x="2617470" y="461771"/>
                </a:lnTo>
                <a:lnTo>
                  <a:pt x="2622042" y="457199"/>
                </a:lnTo>
                <a:close/>
              </a:path>
              <a:path w="3138804" h="1229360">
                <a:moveTo>
                  <a:pt x="2373630" y="771905"/>
                </a:moveTo>
                <a:lnTo>
                  <a:pt x="2373630" y="766571"/>
                </a:lnTo>
                <a:lnTo>
                  <a:pt x="2369058" y="771905"/>
                </a:lnTo>
                <a:lnTo>
                  <a:pt x="2373630" y="771905"/>
                </a:lnTo>
                <a:close/>
              </a:path>
              <a:path w="3138804" h="1229360">
                <a:moveTo>
                  <a:pt x="3138678" y="614171"/>
                </a:moveTo>
                <a:lnTo>
                  <a:pt x="2617470" y="312419"/>
                </a:lnTo>
                <a:lnTo>
                  <a:pt x="2617470" y="457199"/>
                </a:lnTo>
                <a:lnTo>
                  <a:pt x="2619756" y="457199"/>
                </a:lnTo>
                <a:lnTo>
                  <a:pt x="2619756" y="324611"/>
                </a:lnTo>
                <a:lnTo>
                  <a:pt x="2626614" y="320801"/>
                </a:lnTo>
                <a:lnTo>
                  <a:pt x="2626614" y="328592"/>
                </a:lnTo>
                <a:lnTo>
                  <a:pt x="3119265" y="614552"/>
                </a:lnTo>
                <a:lnTo>
                  <a:pt x="3126486" y="610361"/>
                </a:lnTo>
                <a:lnTo>
                  <a:pt x="3126486" y="621248"/>
                </a:lnTo>
                <a:lnTo>
                  <a:pt x="3138678" y="614171"/>
                </a:lnTo>
                <a:close/>
              </a:path>
              <a:path w="3138804" h="1229360">
                <a:moveTo>
                  <a:pt x="2622042" y="467105"/>
                </a:moveTo>
                <a:lnTo>
                  <a:pt x="2622042" y="457199"/>
                </a:lnTo>
                <a:lnTo>
                  <a:pt x="2617470" y="461771"/>
                </a:lnTo>
                <a:lnTo>
                  <a:pt x="2617470" y="467105"/>
                </a:lnTo>
                <a:lnTo>
                  <a:pt x="2622042" y="467105"/>
                </a:lnTo>
                <a:close/>
              </a:path>
              <a:path w="3138804" h="1229360">
                <a:moveTo>
                  <a:pt x="2622042" y="771905"/>
                </a:moveTo>
                <a:lnTo>
                  <a:pt x="2617470" y="766571"/>
                </a:lnTo>
                <a:lnTo>
                  <a:pt x="2617470" y="771905"/>
                </a:lnTo>
                <a:lnTo>
                  <a:pt x="2622042" y="771905"/>
                </a:lnTo>
                <a:close/>
              </a:path>
              <a:path w="3138804" h="1229360">
                <a:moveTo>
                  <a:pt x="2622042" y="903167"/>
                </a:moveTo>
                <a:lnTo>
                  <a:pt x="2622042" y="771905"/>
                </a:lnTo>
                <a:lnTo>
                  <a:pt x="2617470" y="771905"/>
                </a:lnTo>
                <a:lnTo>
                  <a:pt x="2617470" y="916685"/>
                </a:lnTo>
                <a:lnTo>
                  <a:pt x="2619756" y="915359"/>
                </a:lnTo>
                <a:lnTo>
                  <a:pt x="2619756" y="904493"/>
                </a:lnTo>
                <a:lnTo>
                  <a:pt x="2622042" y="903167"/>
                </a:lnTo>
                <a:close/>
              </a:path>
              <a:path w="3138804" h="1229360">
                <a:moveTo>
                  <a:pt x="2626614" y="328592"/>
                </a:moveTo>
                <a:lnTo>
                  <a:pt x="2626614" y="320801"/>
                </a:lnTo>
                <a:lnTo>
                  <a:pt x="2619756" y="324611"/>
                </a:lnTo>
                <a:lnTo>
                  <a:pt x="2626614" y="328592"/>
                </a:lnTo>
                <a:close/>
              </a:path>
              <a:path w="3138804" h="1229360">
                <a:moveTo>
                  <a:pt x="2626614" y="467105"/>
                </a:moveTo>
                <a:lnTo>
                  <a:pt x="2626614" y="328592"/>
                </a:lnTo>
                <a:lnTo>
                  <a:pt x="2619756" y="324611"/>
                </a:lnTo>
                <a:lnTo>
                  <a:pt x="2619756" y="457199"/>
                </a:lnTo>
                <a:lnTo>
                  <a:pt x="2622042" y="457199"/>
                </a:lnTo>
                <a:lnTo>
                  <a:pt x="2622042" y="467105"/>
                </a:lnTo>
                <a:lnTo>
                  <a:pt x="2626614" y="467105"/>
                </a:lnTo>
                <a:close/>
              </a:path>
              <a:path w="3138804" h="1229360">
                <a:moveTo>
                  <a:pt x="3126486" y="621248"/>
                </a:moveTo>
                <a:lnTo>
                  <a:pt x="3126486" y="618743"/>
                </a:lnTo>
                <a:lnTo>
                  <a:pt x="3119265" y="614552"/>
                </a:lnTo>
                <a:lnTo>
                  <a:pt x="2619756" y="904493"/>
                </a:lnTo>
                <a:lnTo>
                  <a:pt x="2626614" y="908303"/>
                </a:lnTo>
                <a:lnTo>
                  <a:pt x="2626614" y="911378"/>
                </a:lnTo>
                <a:lnTo>
                  <a:pt x="3126486" y="621248"/>
                </a:lnTo>
                <a:close/>
              </a:path>
              <a:path w="3138804" h="1229360">
                <a:moveTo>
                  <a:pt x="2626614" y="911378"/>
                </a:moveTo>
                <a:lnTo>
                  <a:pt x="2626614" y="908303"/>
                </a:lnTo>
                <a:lnTo>
                  <a:pt x="2619756" y="904493"/>
                </a:lnTo>
                <a:lnTo>
                  <a:pt x="2619756" y="915359"/>
                </a:lnTo>
                <a:lnTo>
                  <a:pt x="2626614" y="911378"/>
                </a:lnTo>
                <a:close/>
              </a:path>
              <a:path w="3138804" h="1229360">
                <a:moveTo>
                  <a:pt x="3126486" y="618743"/>
                </a:moveTo>
                <a:lnTo>
                  <a:pt x="3126486" y="610361"/>
                </a:lnTo>
                <a:lnTo>
                  <a:pt x="3119265" y="614552"/>
                </a:lnTo>
                <a:lnTo>
                  <a:pt x="3126486" y="618743"/>
                </a:lnTo>
                <a:close/>
              </a:path>
            </a:pathLst>
          </a:custGeom>
          <a:solidFill>
            <a:srgbClr val="000000"/>
          </a:solidFill>
        </p:spPr>
        <p:txBody>
          <a:bodyPr wrap="square" lIns="0" tIns="0" rIns="0" bIns="0" rtlCol="0"/>
          <a:lstStyle/>
          <a:p>
            <a:endParaRPr sz="1540"/>
          </a:p>
        </p:txBody>
      </p:sp>
      <p:sp>
        <p:nvSpPr>
          <p:cNvPr id="4" name="object 4"/>
          <p:cNvSpPr txBox="1">
            <a:spLocks noGrp="1"/>
          </p:cNvSpPr>
          <p:nvPr>
            <p:ph type="title"/>
          </p:nvPr>
        </p:nvSpPr>
        <p:spPr>
          <a:xfrm>
            <a:off x="1054614" y="419013"/>
            <a:ext cx="5992464" cy="418513"/>
          </a:xfrm>
          <a:prstGeom prst="rect">
            <a:avLst/>
          </a:prstGeom>
        </p:spPr>
        <p:txBody>
          <a:bodyPr vert="horz" wrap="square" lIns="0" tIns="10859" rIns="0" bIns="0" rtlCol="0">
            <a:spAutoFit/>
          </a:bodyPr>
          <a:lstStyle/>
          <a:p>
            <a:pPr marL="12700">
              <a:lnSpc>
                <a:spcPct val="100000"/>
              </a:lnSpc>
              <a:spcBef>
                <a:spcPts val="100"/>
              </a:spcBef>
            </a:pPr>
            <a:r>
              <a:rPr lang="en-US" sz="2565" spc="190" dirty="0">
                <a:solidFill>
                  <a:srgbClr val="575F6D"/>
                </a:solidFill>
                <a:latin typeface="Times New Roman" panose="02020603050405020304"/>
                <a:cs typeface="Times New Roman" panose="02020603050405020304"/>
              </a:rPr>
              <a:t>矩阵特征值的解释</a:t>
            </a:r>
            <a:endParaRPr sz="2050" dirty="0">
              <a:latin typeface="Times New Roman" panose="02020603050405020304"/>
              <a:cs typeface="Times New Roman" panose="02020603050405020304"/>
            </a:endParaRPr>
          </a:p>
        </p:txBody>
      </p:sp>
      <p:sp>
        <p:nvSpPr>
          <p:cNvPr id="5" name="object 5"/>
          <p:cNvSpPr/>
          <p:nvPr/>
        </p:nvSpPr>
        <p:spPr>
          <a:xfrm>
            <a:off x="4116005" y="1992566"/>
            <a:ext cx="3714071" cy="3714071"/>
          </a:xfrm>
          <a:custGeom>
            <a:avLst/>
            <a:gdLst/>
            <a:ahLst/>
            <a:cxnLst/>
            <a:rect l="l" t="t" r="r" b="b"/>
            <a:pathLst>
              <a:path w="4343400" h="4343400">
                <a:moveTo>
                  <a:pt x="0" y="0"/>
                </a:moveTo>
                <a:lnTo>
                  <a:pt x="0" y="4343400"/>
                </a:lnTo>
                <a:lnTo>
                  <a:pt x="4343399" y="4343400"/>
                </a:lnTo>
                <a:lnTo>
                  <a:pt x="4343399" y="0"/>
                </a:lnTo>
                <a:lnTo>
                  <a:pt x="0" y="0"/>
                </a:lnTo>
                <a:close/>
              </a:path>
            </a:pathLst>
          </a:custGeom>
          <a:solidFill>
            <a:srgbClr val="F38F67"/>
          </a:solidFill>
        </p:spPr>
        <p:txBody>
          <a:bodyPr wrap="square" lIns="0" tIns="0" rIns="0" bIns="0" rtlCol="0"/>
          <a:lstStyle/>
          <a:p>
            <a:endParaRPr sz="1540"/>
          </a:p>
        </p:txBody>
      </p:sp>
      <p:sp>
        <p:nvSpPr>
          <p:cNvPr id="6" name="object 6"/>
          <p:cNvSpPr/>
          <p:nvPr/>
        </p:nvSpPr>
        <p:spPr>
          <a:xfrm>
            <a:off x="4112095" y="1988656"/>
            <a:ext cx="3722759" cy="3722759"/>
          </a:xfrm>
          <a:custGeom>
            <a:avLst/>
            <a:gdLst/>
            <a:ahLst/>
            <a:cxnLst/>
            <a:rect l="l" t="t" r="r" b="b"/>
            <a:pathLst>
              <a:path w="4353559" h="4353560">
                <a:moveTo>
                  <a:pt x="4353306" y="4353306"/>
                </a:moveTo>
                <a:lnTo>
                  <a:pt x="4353306" y="0"/>
                </a:lnTo>
                <a:lnTo>
                  <a:pt x="0" y="0"/>
                </a:lnTo>
                <a:lnTo>
                  <a:pt x="0" y="4353306"/>
                </a:lnTo>
                <a:lnTo>
                  <a:pt x="4572" y="4353306"/>
                </a:lnTo>
                <a:lnTo>
                  <a:pt x="4572" y="9906"/>
                </a:lnTo>
                <a:lnTo>
                  <a:pt x="9905" y="4572"/>
                </a:lnTo>
                <a:lnTo>
                  <a:pt x="9905" y="9906"/>
                </a:lnTo>
                <a:lnTo>
                  <a:pt x="4343399" y="9906"/>
                </a:lnTo>
                <a:lnTo>
                  <a:pt x="4343399" y="4571"/>
                </a:lnTo>
                <a:lnTo>
                  <a:pt x="4347959" y="9906"/>
                </a:lnTo>
                <a:lnTo>
                  <a:pt x="4347959" y="4353306"/>
                </a:lnTo>
                <a:lnTo>
                  <a:pt x="4353306" y="4353306"/>
                </a:lnTo>
                <a:close/>
              </a:path>
              <a:path w="4353559" h="4353560">
                <a:moveTo>
                  <a:pt x="9905" y="9906"/>
                </a:moveTo>
                <a:lnTo>
                  <a:pt x="9905" y="4572"/>
                </a:lnTo>
                <a:lnTo>
                  <a:pt x="4572" y="9906"/>
                </a:lnTo>
                <a:lnTo>
                  <a:pt x="9905" y="9906"/>
                </a:lnTo>
                <a:close/>
              </a:path>
              <a:path w="4353559" h="4353560">
                <a:moveTo>
                  <a:pt x="9906" y="4343400"/>
                </a:moveTo>
                <a:lnTo>
                  <a:pt x="9905" y="9906"/>
                </a:lnTo>
                <a:lnTo>
                  <a:pt x="4572" y="9906"/>
                </a:lnTo>
                <a:lnTo>
                  <a:pt x="4572" y="4343400"/>
                </a:lnTo>
                <a:lnTo>
                  <a:pt x="9906" y="4343400"/>
                </a:lnTo>
                <a:close/>
              </a:path>
              <a:path w="4353559" h="4353560">
                <a:moveTo>
                  <a:pt x="4347959" y="4343400"/>
                </a:moveTo>
                <a:lnTo>
                  <a:pt x="4572" y="4343400"/>
                </a:lnTo>
                <a:lnTo>
                  <a:pt x="9906" y="4347972"/>
                </a:lnTo>
                <a:lnTo>
                  <a:pt x="9906" y="4353306"/>
                </a:lnTo>
                <a:lnTo>
                  <a:pt x="4343399" y="4353306"/>
                </a:lnTo>
                <a:lnTo>
                  <a:pt x="4343399" y="4347972"/>
                </a:lnTo>
                <a:lnTo>
                  <a:pt x="4347959" y="4343400"/>
                </a:lnTo>
                <a:close/>
              </a:path>
              <a:path w="4353559" h="4353560">
                <a:moveTo>
                  <a:pt x="9906" y="4353306"/>
                </a:moveTo>
                <a:lnTo>
                  <a:pt x="9906" y="4347972"/>
                </a:lnTo>
                <a:lnTo>
                  <a:pt x="4572" y="4343400"/>
                </a:lnTo>
                <a:lnTo>
                  <a:pt x="4572" y="4353306"/>
                </a:lnTo>
                <a:lnTo>
                  <a:pt x="9906" y="4353306"/>
                </a:lnTo>
                <a:close/>
              </a:path>
              <a:path w="4353559" h="4353560">
                <a:moveTo>
                  <a:pt x="4347959" y="9906"/>
                </a:moveTo>
                <a:lnTo>
                  <a:pt x="4343399" y="4571"/>
                </a:lnTo>
                <a:lnTo>
                  <a:pt x="4343399" y="9906"/>
                </a:lnTo>
                <a:lnTo>
                  <a:pt x="4347959" y="9906"/>
                </a:lnTo>
                <a:close/>
              </a:path>
              <a:path w="4353559" h="4353560">
                <a:moveTo>
                  <a:pt x="4347959" y="4343400"/>
                </a:moveTo>
                <a:lnTo>
                  <a:pt x="4347959" y="9906"/>
                </a:lnTo>
                <a:lnTo>
                  <a:pt x="4343399" y="9906"/>
                </a:lnTo>
                <a:lnTo>
                  <a:pt x="4343399" y="4343400"/>
                </a:lnTo>
                <a:lnTo>
                  <a:pt x="4347959" y="4343400"/>
                </a:lnTo>
                <a:close/>
              </a:path>
              <a:path w="4353559" h="4353560">
                <a:moveTo>
                  <a:pt x="4347959" y="4353306"/>
                </a:moveTo>
                <a:lnTo>
                  <a:pt x="4347959" y="4343400"/>
                </a:lnTo>
                <a:lnTo>
                  <a:pt x="4343399" y="4347972"/>
                </a:lnTo>
                <a:lnTo>
                  <a:pt x="4343399" y="4353306"/>
                </a:lnTo>
                <a:lnTo>
                  <a:pt x="4347959" y="4353306"/>
                </a:lnTo>
                <a:close/>
              </a:path>
            </a:pathLst>
          </a:custGeom>
          <a:solidFill>
            <a:srgbClr val="000000"/>
          </a:solidFill>
        </p:spPr>
        <p:txBody>
          <a:bodyPr wrap="square" lIns="0" tIns="0" rIns="0" bIns="0" rtlCol="0"/>
          <a:lstStyle/>
          <a:p>
            <a:endParaRPr sz="1540"/>
          </a:p>
        </p:txBody>
      </p:sp>
      <p:sp>
        <p:nvSpPr>
          <p:cNvPr id="7" name="object 7"/>
          <p:cNvSpPr txBox="1"/>
          <p:nvPr/>
        </p:nvSpPr>
        <p:spPr>
          <a:xfrm>
            <a:off x="7486682" y="5730964"/>
            <a:ext cx="295931" cy="325755"/>
          </a:xfrm>
          <a:prstGeom prst="rect">
            <a:avLst/>
          </a:prstGeom>
        </p:spPr>
        <p:txBody>
          <a:bodyPr vert="horz" wrap="square" lIns="0" tIns="10859" rIns="0" bIns="0" rtlCol="0">
            <a:spAutoFit/>
          </a:bodyPr>
          <a:lstStyle/>
          <a:p>
            <a:pPr marL="38100">
              <a:lnSpc>
                <a:spcPct val="100000"/>
              </a:lnSpc>
              <a:spcBef>
                <a:spcPts val="100"/>
              </a:spcBef>
            </a:pPr>
            <a:r>
              <a:rPr sz="2050" dirty="0">
                <a:latin typeface="Symbol" panose="05050102010706020507"/>
                <a:cs typeface="Symbol" panose="05050102010706020507"/>
              </a:rPr>
              <a:t></a:t>
            </a:r>
            <a:r>
              <a:rPr sz="2050" baseline="-21000" dirty="0">
                <a:latin typeface="Times New Roman" panose="02020603050405020304"/>
                <a:cs typeface="Times New Roman" panose="02020603050405020304"/>
              </a:rPr>
              <a:t>1</a:t>
            </a:r>
            <a:endParaRPr sz="2050" baseline="-21000">
              <a:latin typeface="Times New Roman" panose="02020603050405020304"/>
              <a:cs typeface="Times New Roman" panose="02020603050405020304"/>
            </a:endParaRPr>
          </a:p>
        </p:txBody>
      </p:sp>
      <p:sp>
        <p:nvSpPr>
          <p:cNvPr id="8" name="object 8"/>
          <p:cNvSpPr txBox="1"/>
          <p:nvPr/>
        </p:nvSpPr>
        <p:spPr>
          <a:xfrm>
            <a:off x="3642293" y="2082052"/>
            <a:ext cx="295931" cy="325755"/>
          </a:xfrm>
          <a:prstGeom prst="rect">
            <a:avLst/>
          </a:prstGeom>
        </p:spPr>
        <p:txBody>
          <a:bodyPr vert="horz" wrap="square" lIns="0" tIns="10859" rIns="0" bIns="0" rtlCol="0">
            <a:spAutoFit/>
          </a:bodyPr>
          <a:lstStyle/>
          <a:p>
            <a:pPr marL="38100">
              <a:lnSpc>
                <a:spcPct val="100000"/>
              </a:lnSpc>
              <a:spcBef>
                <a:spcPts val="100"/>
              </a:spcBef>
            </a:pPr>
            <a:r>
              <a:rPr sz="2050" dirty="0">
                <a:latin typeface="Symbol" panose="05050102010706020507"/>
                <a:cs typeface="Symbol" panose="05050102010706020507"/>
              </a:rPr>
              <a:t></a:t>
            </a:r>
            <a:r>
              <a:rPr sz="2050" baseline="-21000" dirty="0">
                <a:latin typeface="Times New Roman" panose="02020603050405020304"/>
                <a:cs typeface="Times New Roman" panose="02020603050405020304"/>
              </a:rPr>
              <a:t>2</a:t>
            </a:r>
            <a:endParaRPr sz="2050" baseline="-21000">
              <a:latin typeface="Times New Roman" panose="02020603050405020304"/>
              <a:cs typeface="Times New Roman" panose="02020603050405020304"/>
            </a:endParaRPr>
          </a:p>
        </p:txBody>
      </p:sp>
      <p:sp>
        <p:nvSpPr>
          <p:cNvPr id="9" name="object 9"/>
          <p:cNvSpPr/>
          <p:nvPr/>
        </p:nvSpPr>
        <p:spPr>
          <a:xfrm>
            <a:off x="4506960" y="1992566"/>
            <a:ext cx="3323116" cy="3367099"/>
          </a:xfrm>
          <a:custGeom>
            <a:avLst/>
            <a:gdLst/>
            <a:ahLst/>
            <a:cxnLst/>
            <a:rect l="l" t="t" r="r" b="b"/>
            <a:pathLst>
              <a:path w="3886200" h="3937635">
                <a:moveTo>
                  <a:pt x="3886200" y="2971799"/>
                </a:moveTo>
                <a:lnTo>
                  <a:pt x="3886200" y="0"/>
                </a:lnTo>
                <a:lnTo>
                  <a:pt x="1066799" y="0"/>
                </a:lnTo>
                <a:lnTo>
                  <a:pt x="0" y="3048000"/>
                </a:lnTo>
                <a:lnTo>
                  <a:pt x="881634" y="3937254"/>
                </a:lnTo>
                <a:lnTo>
                  <a:pt x="3886200" y="2971799"/>
                </a:lnTo>
                <a:close/>
              </a:path>
            </a:pathLst>
          </a:custGeom>
          <a:solidFill>
            <a:srgbClr val="FE8637"/>
          </a:solidFill>
        </p:spPr>
        <p:txBody>
          <a:bodyPr wrap="square" lIns="0" tIns="0" rIns="0" bIns="0" rtlCol="0"/>
          <a:lstStyle/>
          <a:p>
            <a:endParaRPr sz="1540"/>
          </a:p>
        </p:txBody>
      </p:sp>
      <p:sp>
        <p:nvSpPr>
          <p:cNvPr id="10" name="object 10"/>
          <p:cNvSpPr/>
          <p:nvPr/>
        </p:nvSpPr>
        <p:spPr>
          <a:xfrm>
            <a:off x="4503050" y="1988656"/>
            <a:ext cx="3331804" cy="3375244"/>
          </a:xfrm>
          <a:custGeom>
            <a:avLst/>
            <a:gdLst/>
            <a:ahLst/>
            <a:cxnLst/>
            <a:rect l="l" t="t" r="r" b="b"/>
            <a:pathLst>
              <a:path w="3896359" h="3947160">
                <a:moveTo>
                  <a:pt x="3896106" y="2978658"/>
                </a:moveTo>
                <a:lnTo>
                  <a:pt x="3896106" y="2286"/>
                </a:lnTo>
                <a:lnTo>
                  <a:pt x="3893820" y="0"/>
                </a:lnTo>
                <a:lnTo>
                  <a:pt x="1069848" y="0"/>
                </a:lnTo>
                <a:lnTo>
                  <a:pt x="1067561" y="1524"/>
                </a:lnTo>
                <a:lnTo>
                  <a:pt x="1067561" y="3048"/>
                </a:lnTo>
                <a:lnTo>
                  <a:pt x="762" y="3051048"/>
                </a:lnTo>
                <a:lnTo>
                  <a:pt x="0" y="3053334"/>
                </a:lnTo>
                <a:lnTo>
                  <a:pt x="0" y="3054858"/>
                </a:lnTo>
                <a:lnTo>
                  <a:pt x="8382" y="3063305"/>
                </a:lnTo>
                <a:lnTo>
                  <a:pt x="8382" y="3049524"/>
                </a:lnTo>
                <a:lnTo>
                  <a:pt x="10324" y="3051485"/>
                </a:lnTo>
                <a:lnTo>
                  <a:pt x="1071371" y="19920"/>
                </a:lnTo>
                <a:lnTo>
                  <a:pt x="1071371" y="9906"/>
                </a:lnTo>
                <a:lnTo>
                  <a:pt x="1075943" y="6858"/>
                </a:lnTo>
                <a:lnTo>
                  <a:pt x="1075944" y="9906"/>
                </a:lnTo>
                <a:lnTo>
                  <a:pt x="3886200" y="9906"/>
                </a:lnTo>
                <a:lnTo>
                  <a:pt x="3886200" y="4571"/>
                </a:lnTo>
                <a:lnTo>
                  <a:pt x="3890772" y="9906"/>
                </a:lnTo>
                <a:lnTo>
                  <a:pt x="3890772" y="2981433"/>
                </a:lnTo>
                <a:lnTo>
                  <a:pt x="3892296" y="2980944"/>
                </a:lnTo>
                <a:lnTo>
                  <a:pt x="3894582" y="2980944"/>
                </a:lnTo>
                <a:lnTo>
                  <a:pt x="3896106" y="2978658"/>
                </a:lnTo>
                <a:close/>
              </a:path>
              <a:path w="3896359" h="3947160">
                <a:moveTo>
                  <a:pt x="10324" y="3051485"/>
                </a:moveTo>
                <a:lnTo>
                  <a:pt x="8382" y="3049524"/>
                </a:lnTo>
                <a:lnTo>
                  <a:pt x="9144" y="3054858"/>
                </a:lnTo>
                <a:lnTo>
                  <a:pt x="10324" y="3051485"/>
                </a:lnTo>
                <a:close/>
              </a:path>
              <a:path w="3896359" h="3947160">
                <a:moveTo>
                  <a:pt x="887005" y="3936508"/>
                </a:moveTo>
                <a:lnTo>
                  <a:pt x="10324" y="3051485"/>
                </a:lnTo>
                <a:lnTo>
                  <a:pt x="9144" y="3054858"/>
                </a:lnTo>
                <a:lnTo>
                  <a:pt x="8382" y="3049524"/>
                </a:lnTo>
                <a:lnTo>
                  <a:pt x="8382" y="3063305"/>
                </a:lnTo>
                <a:lnTo>
                  <a:pt x="882396" y="3945636"/>
                </a:lnTo>
                <a:lnTo>
                  <a:pt x="884682" y="3946779"/>
                </a:lnTo>
                <a:lnTo>
                  <a:pt x="884682" y="3937254"/>
                </a:lnTo>
                <a:lnTo>
                  <a:pt x="887005" y="3936508"/>
                </a:lnTo>
                <a:close/>
              </a:path>
              <a:path w="3896359" h="3947160">
                <a:moveTo>
                  <a:pt x="889254" y="3938778"/>
                </a:moveTo>
                <a:lnTo>
                  <a:pt x="887005" y="3936508"/>
                </a:lnTo>
                <a:lnTo>
                  <a:pt x="884682" y="3937254"/>
                </a:lnTo>
                <a:lnTo>
                  <a:pt x="889254" y="3938778"/>
                </a:lnTo>
                <a:close/>
              </a:path>
              <a:path w="3896359" h="3947160">
                <a:moveTo>
                  <a:pt x="889254" y="3945908"/>
                </a:moveTo>
                <a:lnTo>
                  <a:pt x="889254" y="3938778"/>
                </a:lnTo>
                <a:lnTo>
                  <a:pt x="884682" y="3937254"/>
                </a:lnTo>
                <a:lnTo>
                  <a:pt x="884682" y="3946779"/>
                </a:lnTo>
                <a:lnTo>
                  <a:pt x="885444" y="3947160"/>
                </a:lnTo>
                <a:lnTo>
                  <a:pt x="889254" y="3945908"/>
                </a:lnTo>
                <a:close/>
              </a:path>
              <a:path w="3896359" h="3947160">
                <a:moveTo>
                  <a:pt x="3890010" y="2972562"/>
                </a:moveTo>
                <a:lnTo>
                  <a:pt x="887005" y="3936508"/>
                </a:lnTo>
                <a:lnTo>
                  <a:pt x="889254" y="3938778"/>
                </a:lnTo>
                <a:lnTo>
                  <a:pt x="889254" y="3945908"/>
                </a:lnTo>
                <a:lnTo>
                  <a:pt x="3886200" y="2982902"/>
                </a:lnTo>
                <a:lnTo>
                  <a:pt x="3886200" y="2976372"/>
                </a:lnTo>
                <a:lnTo>
                  <a:pt x="3890010" y="2972562"/>
                </a:lnTo>
                <a:close/>
              </a:path>
              <a:path w="3896359" h="3947160">
                <a:moveTo>
                  <a:pt x="1075943" y="6858"/>
                </a:moveTo>
                <a:lnTo>
                  <a:pt x="1071371" y="9906"/>
                </a:lnTo>
                <a:lnTo>
                  <a:pt x="1074877" y="9906"/>
                </a:lnTo>
                <a:lnTo>
                  <a:pt x="1075943" y="6858"/>
                </a:lnTo>
                <a:close/>
              </a:path>
              <a:path w="3896359" h="3947160">
                <a:moveTo>
                  <a:pt x="1074877" y="9906"/>
                </a:moveTo>
                <a:lnTo>
                  <a:pt x="1071371" y="9906"/>
                </a:lnTo>
                <a:lnTo>
                  <a:pt x="1071371" y="19920"/>
                </a:lnTo>
                <a:lnTo>
                  <a:pt x="1074877" y="9906"/>
                </a:lnTo>
                <a:close/>
              </a:path>
              <a:path w="3896359" h="3947160">
                <a:moveTo>
                  <a:pt x="1075944" y="9906"/>
                </a:moveTo>
                <a:lnTo>
                  <a:pt x="1075943" y="6858"/>
                </a:lnTo>
                <a:lnTo>
                  <a:pt x="1074877" y="9906"/>
                </a:lnTo>
                <a:lnTo>
                  <a:pt x="1075944" y="9906"/>
                </a:lnTo>
                <a:close/>
              </a:path>
              <a:path w="3896359" h="3947160">
                <a:moveTo>
                  <a:pt x="3890772" y="9906"/>
                </a:moveTo>
                <a:lnTo>
                  <a:pt x="3886200" y="4571"/>
                </a:lnTo>
                <a:lnTo>
                  <a:pt x="3886200" y="9906"/>
                </a:lnTo>
                <a:lnTo>
                  <a:pt x="3890772" y="9906"/>
                </a:lnTo>
                <a:close/>
              </a:path>
              <a:path w="3896359" h="3947160">
                <a:moveTo>
                  <a:pt x="3890772" y="2981433"/>
                </a:moveTo>
                <a:lnTo>
                  <a:pt x="3890772" y="9906"/>
                </a:lnTo>
                <a:lnTo>
                  <a:pt x="3886200" y="9906"/>
                </a:lnTo>
                <a:lnTo>
                  <a:pt x="3886200" y="2973784"/>
                </a:lnTo>
                <a:lnTo>
                  <a:pt x="3890010" y="2972562"/>
                </a:lnTo>
                <a:lnTo>
                  <a:pt x="3890010" y="2981678"/>
                </a:lnTo>
                <a:lnTo>
                  <a:pt x="3890772" y="2981433"/>
                </a:lnTo>
                <a:close/>
              </a:path>
              <a:path w="3896359" h="3947160">
                <a:moveTo>
                  <a:pt x="3890010" y="2981678"/>
                </a:moveTo>
                <a:lnTo>
                  <a:pt x="3890010" y="2972562"/>
                </a:lnTo>
                <a:lnTo>
                  <a:pt x="3886200" y="2976372"/>
                </a:lnTo>
                <a:lnTo>
                  <a:pt x="3886200" y="2982902"/>
                </a:lnTo>
                <a:lnTo>
                  <a:pt x="3890010" y="2981678"/>
                </a:lnTo>
                <a:close/>
              </a:path>
            </a:pathLst>
          </a:custGeom>
          <a:solidFill>
            <a:srgbClr val="000000"/>
          </a:solidFill>
        </p:spPr>
        <p:txBody>
          <a:bodyPr wrap="square" lIns="0" tIns="0" rIns="0" bIns="0" rtlCol="0"/>
          <a:lstStyle/>
          <a:p>
            <a:endParaRPr sz="1540"/>
          </a:p>
        </p:txBody>
      </p:sp>
      <p:sp>
        <p:nvSpPr>
          <p:cNvPr id="11" name="object 11"/>
          <p:cNvSpPr/>
          <p:nvPr/>
        </p:nvSpPr>
        <p:spPr>
          <a:xfrm>
            <a:off x="4116005" y="4207978"/>
            <a:ext cx="1496488" cy="1498660"/>
          </a:xfrm>
          <a:custGeom>
            <a:avLst/>
            <a:gdLst/>
            <a:ahLst/>
            <a:cxnLst/>
            <a:rect l="l" t="t" r="r" b="b"/>
            <a:pathLst>
              <a:path w="1750059" h="1752600">
                <a:moveTo>
                  <a:pt x="1749552" y="1752600"/>
                </a:moveTo>
                <a:lnTo>
                  <a:pt x="0" y="0"/>
                </a:lnTo>
                <a:lnTo>
                  <a:pt x="0" y="1752600"/>
                </a:lnTo>
                <a:lnTo>
                  <a:pt x="1749552" y="1752600"/>
                </a:lnTo>
                <a:close/>
              </a:path>
            </a:pathLst>
          </a:custGeom>
          <a:solidFill>
            <a:srgbClr val="B2B2B2"/>
          </a:solidFill>
        </p:spPr>
        <p:txBody>
          <a:bodyPr wrap="square" lIns="0" tIns="0" rIns="0" bIns="0" rtlCol="0"/>
          <a:lstStyle/>
          <a:p>
            <a:endParaRPr sz="1540"/>
          </a:p>
        </p:txBody>
      </p:sp>
      <p:sp>
        <p:nvSpPr>
          <p:cNvPr id="12" name="object 12"/>
          <p:cNvSpPr/>
          <p:nvPr/>
        </p:nvSpPr>
        <p:spPr>
          <a:xfrm>
            <a:off x="4112095" y="4198203"/>
            <a:ext cx="1510063" cy="1513321"/>
          </a:xfrm>
          <a:custGeom>
            <a:avLst/>
            <a:gdLst/>
            <a:ahLst/>
            <a:cxnLst/>
            <a:rect l="l" t="t" r="r" b="b"/>
            <a:pathLst>
              <a:path w="1765934" h="1769745">
                <a:moveTo>
                  <a:pt x="1765554" y="1769364"/>
                </a:moveTo>
                <a:lnTo>
                  <a:pt x="0" y="0"/>
                </a:lnTo>
                <a:lnTo>
                  <a:pt x="0" y="1769364"/>
                </a:lnTo>
                <a:lnTo>
                  <a:pt x="1524" y="1769364"/>
                </a:lnTo>
                <a:lnTo>
                  <a:pt x="1523" y="15239"/>
                </a:lnTo>
                <a:lnTo>
                  <a:pt x="9905" y="11430"/>
                </a:lnTo>
                <a:lnTo>
                  <a:pt x="9905" y="23636"/>
                </a:lnTo>
                <a:lnTo>
                  <a:pt x="1742708" y="1759458"/>
                </a:lnTo>
                <a:lnTo>
                  <a:pt x="1754124" y="1759458"/>
                </a:lnTo>
                <a:lnTo>
                  <a:pt x="1754124" y="1769364"/>
                </a:lnTo>
                <a:lnTo>
                  <a:pt x="1765554" y="1769364"/>
                </a:lnTo>
                <a:close/>
              </a:path>
              <a:path w="1765934" h="1769745">
                <a:moveTo>
                  <a:pt x="9905" y="23636"/>
                </a:moveTo>
                <a:lnTo>
                  <a:pt x="9905" y="11430"/>
                </a:lnTo>
                <a:lnTo>
                  <a:pt x="1523" y="15239"/>
                </a:lnTo>
                <a:lnTo>
                  <a:pt x="9905" y="23636"/>
                </a:lnTo>
                <a:close/>
              </a:path>
              <a:path w="1765934" h="1769745">
                <a:moveTo>
                  <a:pt x="9906" y="1759458"/>
                </a:moveTo>
                <a:lnTo>
                  <a:pt x="9905" y="23636"/>
                </a:lnTo>
                <a:lnTo>
                  <a:pt x="1523" y="15239"/>
                </a:lnTo>
                <a:lnTo>
                  <a:pt x="1524" y="1769364"/>
                </a:lnTo>
                <a:lnTo>
                  <a:pt x="4572" y="1769364"/>
                </a:lnTo>
                <a:lnTo>
                  <a:pt x="4571" y="1759458"/>
                </a:lnTo>
                <a:lnTo>
                  <a:pt x="9906" y="1759458"/>
                </a:lnTo>
                <a:close/>
              </a:path>
              <a:path w="1765934" h="1769745">
                <a:moveTo>
                  <a:pt x="1754124" y="1769364"/>
                </a:moveTo>
                <a:lnTo>
                  <a:pt x="1754124" y="1759458"/>
                </a:lnTo>
                <a:lnTo>
                  <a:pt x="1751076" y="1767839"/>
                </a:lnTo>
                <a:lnTo>
                  <a:pt x="1742708" y="1759458"/>
                </a:lnTo>
                <a:lnTo>
                  <a:pt x="4571" y="1759458"/>
                </a:lnTo>
                <a:lnTo>
                  <a:pt x="9906" y="1764030"/>
                </a:lnTo>
                <a:lnTo>
                  <a:pt x="9905" y="1769364"/>
                </a:lnTo>
                <a:lnTo>
                  <a:pt x="1754124" y="1769364"/>
                </a:lnTo>
                <a:close/>
              </a:path>
              <a:path w="1765934" h="1769745">
                <a:moveTo>
                  <a:pt x="9905" y="1769364"/>
                </a:moveTo>
                <a:lnTo>
                  <a:pt x="9906" y="1764030"/>
                </a:lnTo>
                <a:lnTo>
                  <a:pt x="4571" y="1759458"/>
                </a:lnTo>
                <a:lnTo>
                  <a:pt x="4572" y="1769364"/>
                </a:lnTo>
                <a:lnTo>
                  <a:pt x="9905" y="1769364"/>
                </a:lnTo>
                <a:close/>
              </a:path>
              <a:path w="1765934" h="1769745">
                <a:moveTo>
                  <a:pt x="1754124" y="1759458"/>
                </a:moveTo>
                <a:lnTo>
                  <a:pt x="1742708" y="1759458"/>
                </a:lnTo>
                <a:lnTo>
                  <a:pt x="1751076" y="1767839"/>
                </a:lnTo>
                <a:lnTo>
                  <a:pt x="1754124" y="1759458"/>
                </a:lnTo>
                <a:close/>
              </a:path>
            </a:pathLst>
          </a:custGeom>
          <a:solidFill>
            <a:srgbClr val="000000"/>
          </a:solidFill>
        </p:spPr>
        <p:txBody>
          <a:bodyPr wrap="square" lIns="0" tIns="0" rIns="0" bIns="0" rtlCol="0"/>
          <a:lstStyle/>
          <a:p>
            <a:endParaRPr sz="1540"/>
          </a:p>
        </p:txBody>
      </p:sp>
      <p:sp>
        <p:nvSpPr>
          <p:cNvPr id="13" name="object 13"/>
          <p:cNvSpPr txBox="1"/>
          <p:nvPr/>
        </p:nvSpPr>
        <p:spPr>
          <a:xfrm>
            <a:off x="5475650" y="2532952"/>
            <a:ext cx="1794591" cy="1756410"/>
          </a:xfrm>
          <a:prstGeom prst="rect">
            <a:avLst/>
          </a:prstGeom>
        </p:spPr>
        <p:txBody>
          <a:bodyPr vert="horz" wrap="square" lIns="0" tIns="10859" rIns="0" bIns="0" rtlCol="0">
            <a:spAutoFit/>
          </a:bodyPr>
          <a:lstStyle/>
          <a:p>
            <a:pPr marL="25400">
              <a:lnSpc>
                <a:spcPct val="100000"/>
              </a:lnSpc>
              <a:spcBef>
                <a:spcPts val="100"/>
              </a:spcBef>
            </a:pPr>
            <a:r>
              <a:rPr sz="2050" dirty="0">
                <a:solidFill>
                  <a:srgbClr val="0033CC"/>
                </a:solidFill>
                <a:latin typeface="Times New Roman" panose="02020603050405020304"/>
                <a:cs typeface="Times New Roman" panose="02020603050405020304"/>
              </a:rPr>
              <a:t>“Corner”</a:t>
            </a:r>
            <a:endParaRPr sz="2050">
              <a:latin typeface="Times New Roman" panose="02020603050405020304"/>
              <a:cs typeface="Times New Roman" panose="02020603050405020304"/>
            </a:endParaRPr>
          </a:p>
          <a:p>
            <a:pPr marL="25400">
              <a:lnSpc>
                <a:spcPts val="2860"/>
              </a:lnSpc>
              <a:spcBef>
                <a:spcPts val="45"/>
              </a:spcBef>
            </a:pPr>
            <a:r>
              <a:rPr sz="2050" dirty="0">
                <a:latin typeface="Symbol" panose="05050102010706020507"/>
                <a:cs typeface="Symbol" panose="05050102010706020507"/>
              </a:rPr>
              <a:t></a:t>
            </a:r>
            <a:r>
              <a:rPr sz="2050" baseline="-21000" dirty="0">
                <a:latin typeface="Times New Roman" panose="02020603050405020304"/>
                <a:cs typeface="Times New Roman" panose="02020603050405020304"/>
              </a:rPr>
              <a:t>1 </a:t>
            </a:r>
            <a:r>
              <a:rPr sz="1710" spc="-5" dirty="0">
                <a:latin typeface="Times New Roman" panose="02020603050405020304"/>
                <a:cs typeface="Times New Roman" panose="02020603050405020304"/>
              </a:rPr>
              <a:t>and </a:t>
            </a:r>
            <a:r>
              <a:rPr sz="2050" dirty="0">
                <a:latin typeface="Symbol" panose="05050102010706020507"/>
                <a:cs typeface="Symbol" panose="05050102010706020507"/>
              </a:rPr>
              <a:t></a:t>
            </a:r>
            <a:r>
              <a:rPr sz="2050" baseline="-21000" dirty="0">
                <a:latin typeface="Times New Roman" panose="02020603050405020304"/>
                <a:cs typeface="Times New Roman" panose="02020603050405020304"/>
              </a:rPr>
              <a:t>2 </a:t>
            </a:r>
            <a:r>
              <a:rPr sz="1710" spc="-5" dirty="0">
                <a:latin typeface="Times New Roman" panose="02020603050405020304"/>
                <a:cs typeface="Times New Roman" panose="02020603050405020304"/>
              </a:rPr>
              <a:t>are</a:t>
            </a:r>
            <a:r>
              <a:rPr sz="1710" spc="125" dirty="0">
                <a:latin typeface="Times New Roman" panose="02020603050405020304"/>
                <a:cs typeface="Times New Roman" panose="02020603050405020304"/>
              </a:rPr>
              <a:t> </a:t>
            </a:r>
            <a:r>
              <a:rPr sz="1710" spc="-10" dirty="0">
                <a:latin typeface="Times New Roman" panose="02020603050405020304"/>
                <a:cs typeface="Times New Roman" panose="02020603050405020304"/>
              </a:rPr>
              <a:t>large,</a:t>
            </a:r>
            <a:endParaRPr sz="1710">
              <a:latin typeface="Times New Roman" panose="02020603050405020304"/>
              <a:cs typeface="Times New Roman" panose="02020603050405020304"/>
            </a:endParaRPr>
          </a:p>
          <a:p>
            <a:pPr marL="88265">
              <a:lnSpc>
                <a:spcPts val="2855"/>
              </a:lnSpc>
            </a:pPr>
            <a:r>
              <a:rPr sz="2050" dirty="0">
                <a:latin typeface="Symbol" panose="05050102010706020507"/>
                <a:cs typeface="Symbol" panose="05050102010706020507"/>
              </a:rPr>
              <a:t></a:t>
            </a:r>
            <a:r>
              <a:rPr sz="2050" baseline="-21000" dirty="0">
                <a:latin typeface="Times New Roman" panose="02020603050405020304"/>
                <a:cs typeface="Times New Roman" panose="02020603050405020304"/>
              </a:rPr>
              <a:t>1 </a:t>
            </a:r>
            <a:r>
              <a:rPr sz="2050" dirty="0">
                <a:latin typeface="Times New Roman" panose="02020603050405020304"/>
                <a:cs typeface="Times New Roman" panose="02020603050405020304"/>
              </a:rPr>
              <a:t>~</a:t>
            </a:r>
            <a:r>
              <a:rPr sz="2050" spc="-110" dirty="0">
                <a:latin typeface="Times New Roman" panose="02020603050405020304"/>
                <a:cs typeface="Times New Roman" panose="02020603050405020304"/>
              </a:rPr>
              <a:t> </a:t>
            </a:r>
            <a:r>
              <a:rPr sz="2050" dirty="0">
                <a:latin typeface="Symbol" panose="05050102010706020507"/>
                <a:cs typeface="Symbol" panose="05050102010706020507"/>
              </a:rPr>
              <a:t></a:t>
            </a:r>
            <a:r>
              <a:rPr sz="2050" baseline="-21000" dirty="0">
                <a:latin typeface="Times New Roman" panose="02020603050405020304"/>
                <a:cs typeface="Times New Roman" panose="02020603050405020304"/>
              </a:rPr>
              <a:t>2</a:t>
            </a:r>
            <a:r>
              <a:rPr sz="1710" dirty="0">
                <a:latin typeface="Times New Roman" panose="02020603050405020304"/>
                <a:cs typeface="Times New Roman" panose="02020603050405020304"/>
              </a:rPr>
              <a:t>;</a:t>
            </a:r>
            <a:endParaRPr sz="1710">
              <a:latin typeface="Times New Roman" panose="02020603050405020304"/>
              <a:cs typeface="Times New Roman" panose="02020603050405020304"/>
            </a:endParaRPr>
          </a:p>
          <a:p>
            <a:pPr marL="25400" marR="307975">
              <a:lnSpc>
                <a:spcPts val="2500"/>
              </a:lnSpc>
              <a:spcBef>
                <a:spcPts val="395"/>
              </a:spcBef>
            </a:pPr>
            <a:r>
              <a:rPr sz="2050" i="1" dirty="0">
                <a:latin typeface="Times New Roman" panose="02020603050405020304"/>
                <a:cs typeface="Times New Roman" panose="02020603050405020304"/>
              </a:rPr>
              <a:t>E </a:t>
            </a:r>
            <a:r>
              <a:rPr sz="1710" spc="-5" dirty="0">
                <a:latin typeface="Times New Roman" panose="02020603050405020304"/>
                <a:cs typeface="Times New Roman" panose="02020603050405020304"/>
              </a:rPr>
              <a:t>increases in</a:t>
            </a:r>
            <a:r>
              <a:rPr sz="1710" spc="-170" dirty="0">
                <a:latin typeface="Times New Roman" panose="02020603050405020304"/>
                <a:cs typeface="Times New Roman" panose="02020603050405020304"/>
              </a:rPr>
              <a:t> </a:t>
            </a:r>
            <a:r>
              <a:rPr sz="1710" spc="-5" dirty="0">
                <a:latin typeface="Times New Roman" panose="02020603050405020304"/>
                <a:cs typeface="Times New Roman" panose="02020603050405020304"/>
              </a:rPr>
              <a:t>all  directions</a:t>
            </a:r>
            <a:endParaRPr sz="1710">
              <a:latin typeface="Times New Roman" panose="02020603050405020304"/>
              <a:cs typeface="Times New Roman" panose="02020603050405020304"/>
            </a:endParaRPr>
          </a:p>
        </p:txBody>
      </p:sp>
      <p:sp>
        <p:nvSpPr>
          <p:cNvPr id="14" name="object 14"/>
          <p:cNvSpPr txBox="1"/>
          <p:nvPr/>
        </p:nvSpPr>
        <p:spPr>
          <a:xfrm>
            <a:off x="1490082" y="4623259"/>
            <a:ext cx="1849977" cy="896620"/>
          </a:xfrm>
          <a:prstGeom prst="rect">
            <a:avLst/>
          </a:prstGeom>
        </p:spPr>
        <p:txBody>
          <a:bodyPr vert="horz" wrap="square" lIns="0" tIns="12487" rIns="0" bIns="0" rtlCol="0">
            <a:spAutoFit/>
          </a:bodyPr>
          <a:lstStyle/>
          <a:p>
            <a:pPr marL="38100" marR="30480" algn="just">
              <a:lnSpc>
                <a:spcPct val="99000"/>
              </a:lnSpc>
              <a:spcBef>
                <a:spcPts val="115"/>
              </a:spcBef>
            </a:pPr>
            <a:r>
              <a:rPr sz="2050" dirty="0">
                <a:latin typeface="Symbol" panose="05050102010706020507"/>
                <a:cs typeface="Symbol" panose="05050102010706020507"/>
              </a:rPr>
              <a:t></a:t>
            </a:r>
            <a:r>
              <a:rPr sz="2050" baseline="-21000" dirty="0">
                <a:latin typeface="Times New Roman" panose="02020603050405020304"/>
                <a:cs typeface="Times New Roman" panose="02020603050405020304"/>
              </a:rPr>
              <a:t>1 </a:t>
            </a:r>
            <a:r>
              <a:rPr sz="1710" spc="-5" dirty="0">
                <a:latin typeface="Times New Roman" panose="02020603050405020304"/>
                <a:cs typeface="Times New Roman" panose="02020603050405020304"/>
              </a:rPr>
              <a:t>and </a:t>
            </a:r>
            <a:r>
              <a:rPr sz="2050" dirty="0">
                <a:latin typeface="Symbol" panose="05050102010706020507"/>
                <a:cs typeface="Symbol" panose="05050102010706020507"/>
              </a:rPr>
              <a:t></a:t>
            </a:r>
            <a:r>
              <a:rPr sz="2050" baseline="-21000" dirty="0">
                <a:latin typeface="Times New Roman" panose="02020603050405020304"/>
                <a:cs typeface="Times New Roman" panose="02020603050405020304"/>
              </a:rPr>
              <a:t>2 </a:t>
            </a:r>
            <a:r>
              <a:rPr sz="1710" spc="-5" dirty="0">
                <a:latin typeface="Times New Roman" panose="02020603050405020304"/>
                <a:cs typeface="Times New Roman" panose="02020603050405020304"/>
              </a:rPr>
              <a:t>are small;  </a:t>
            </a:r>
            <a:r>
              <a:rPr sz="2050" i="1" dirty="0">
                <a:latin typeface="Times New Roman" panose="02020603050405020304"/>
                <a:cs typeface="Times New Roman" panose="02020603050405020304"/>
              </a:rPr>
              <a:t>E </a:t>
            </a:r>
            <a:r>
              <a:rPr sz="1710" spc="-5" dirty="0">
                <a:latin typeface="Times New Roman" panose="02020603050405020304"/>
                <a:cs typeface="Times New Roman" panose="02020603050405020304"/>
              </a:rPr>
              <a:t>is almost constant  in all</a:t>
            </a:r>
            <a:r>
              <a:rPr sz="1710" spc="-35" dirty="0">
                <a:latin typeface="Times New Roman" panose="02020603050405020304"/>
                <a:cs typeface="Times New Roman" panose="02020603050405020304"/>
              </a:rPr>
              <a:t> </a:t>
            </a:r>
            <a:r>
              <a:rPr sz="1710" spc="-5" dirty="0">
                <a:latin typeface="Times New Roman" panose="02020603050405020304"/>
                <a:cs typeface="Times New Roman" panose="02020603050405020304"/>
              </a:rPr>
              <a:t>directions</a:t>
            </a:r>
            <a:endParaRPr sz="1710">
              <a:latin typeface="Times New Roman" panose="02020603050405020304"/>
              <a:cs typeface="Times New Roman" panose="02020603050405020304"/>
            </a:endParaRPr>
          </a:p>
        </p:txBody>
      </p:sp>
      <p:sp>
        <p:nvSpPr>
          <p:cNvPr id="15" name="object 15"/>
          <p:cNvSpPr txBox="1"/>
          <p:nvPr/>
        </p:nvSpPr>
        <p:spPr>
          <a:xfrm>
            <a:off x="6843996" y="4878682"/>
            <a:ext cx="867159" cy="642620"/>
          </a:xfrm>
          <a:prstGeom prst="rect">
            <a:avLst/>
          </a:prstGeom>
        </p:spPr>
        <p:txBody>
          <a:bodyPr vert="horz" wrap="square" lIns="0" tIns="10859" rIns="0" bIns="0" rtlCol="0">
            <a:spAutoFit/>
          </a:bodyPr>
          <a:lstStyle/>
          <a:p>
            <a:pPr marL="25400">
              <a:lnSpc>
                <a:spcPct val="100000"/>
              </a:lnSpc>
              <a:spcBef>
                <a:spcPts val="100"/>
              </a:spcBef>
            </a:pPr>
            <a:r>
              <a:rPr sz="2050" dirty="0">
                <a:solidFill>
                  <a:srgbClr val="0033CC"/>
                </a:solidFill>
                <a:latin typeface="Times New Roman" panose="02020603050405020304"/>
                <a:cs typeface="Times New Roman" panose="02020603050405020304"/>
              </a:rPr>
              <a:t>“Edge”</a:t>
            </a:r>
            <a:endParaRPr sz="2050">
              <a:latin typeface="Times New Roman" panose="02020603050405020304"/>
              <a:cs typeface="Times New Roman" panose="02020603050405020304"/>
            </a:endParaRPr>
          </a:p>
          <a:p>
            <a:pPr marL="25400">
              <a:lnSpc>
                <a:spcPct val="100000"/>
              </a:lnSpc>
              <a:spcBef>
                <a:spcPts val="10"/>
              </a:spcBef>
            </a:pPr>
            <a:r>
              <a:rPr sz="2050" dirty="0">
                <a:latin typeface="Symbol" panose="05050102010706020507"/>
                <a:cs typeface="Symbol" panose="05050102010706020507"/>
              </a:rPr>
              <a:t></a:t>
            </a:r>
            <a:r>
              <a:rPr sz="2050" baseline="-21000" dirty="0">
                <a:latin typeface="Times New Roman" panose="02020603050405020304"/>
                <a:cs typeface="Times New Roman" panose="02020603050405020304"/>
              </a:rPr>
              <a:t>1 </a:t>
            </a:r>
            <a:r>
              <a:rPr sz="1710" spc="-5" dirty="0">
                <a:latin typeface="Times New Roman" panose="02020603050405020304"/>
                <a:cs typeface="Times New Roman" panose="02020603050405020304"/>
              </a:rPr>
              <a:t>&gt;&gt;</a:t>
            </a:r>
            <a:r>
              <a:rPr sz="1710" spc="-15" dirty="0">
                <a:latin typeface="Times New Roman" panose="02020603050405020304"/>
                <a:cs typeface="Times New Roman" panose="02020603050405020304"/>
              </a:rPr>
              <a:t> </a:t>
            </a:r>
            <a:r>
              <a:rPr sz="2050" dirty="0">
                <a:latin typeface="Symbol" panose="05050102010706020507"/>
                <a:cs typeface="Symbol" panose="05050102010706020507"/>
              </a:rPr>
              <a:t></a:t>
            </a:r>
            <a:r>
              <a:rPr sz="2050" baseline="-21000" dirty="0">
                <a:latin typeface="Times New Roman" panose="02020603050405020304"/>
                <a:cs typeface="Times New Roman" panose="02020603050405020304"/>
              </a:rPr>
              <a:t>2</a:t>
            </a:r>
            <a:endParaRPr sz="2050" baseline="-21000">
              <a:latin typeface="Times New Roman" panose="02020603050405020304"/>
              <a:cs typeface="Times New Roman" panose="02020603050405020304"/>
            </a:endParaRPr>
          </a:p>
        </p:txBody>
      </p:sp>
      <p:sp>
        <p:nvSpPr>
          <p:cNvPr id="16" name="object 16"/>
          <p:cNvSpPr txBox="1"/>
          <p:nvPr/>
        </p:nvSpPr>
        <p:spPr>
          <a:xfrm>
            <a:off x="4237630" y="2141997"/>
            <a:ext cx="867159" cy="642620"/>
          </a:xfrm>
          <a:prstGeom prst="rect">
            <a:avLst/>
          </a:prstGeom>
        </p:spPr>
        <p:txBody>
          <a:bodyPr vert="horz" wrap="square" lIns="0" tIns="10859" rIns="0" bIns="0" rtlCol="0">
            <a:spAutoFit/>
          </a:bodyPr>
          <a:lstStyle/>
          <a:p>
            <a:pPr marL="25400">
              <a:lnSpc>
                <a:spcPct val="100000"/>
              </a:lnSpc>
              <a:spcBef>
                <a:spcPts val="100"/>
              </a:spcBef>
            </a:pPr>
            <a:r>
              <a:rPr sz="2050" dirty="0">
                <a:solidFill>
                  <a:srgbClr val="0033CC"/>
                </a:solidFill>
                <a:latin typeface="Times New Roman" panose="02020603050405020304"/>
                <a:cs typeface="Times New Roman" panose="02020603050405020304"/>
              </a:rPr>
              <a:t>“Edge”</a:t>
            </a:r>
            <a:endParaRPr sz="2050">
              <a:latin typeface="Times New Roman" panose="02020603050405020304"/>
              <a:cs typeface="Times New Roman" panose="02020603050405020304"/>
            </a:endParaRPr>
          </a:p>
          <a:p>
            <a:pPr marL="25400">
              <a:lnSpc>
                <a:spcPct val="100000"/>
              </a:lnSpc>
              <a:spcBef>
                <a:spcPts val="10"/>
              </a:spcBef>
            </a:pPr>
            <a:r>
              <a:rPr sz="2050" dirty="0">
                <a:latin typeface="Symbol" panose="05050102010706020507"/>
                <a:cs typeface="Symbol" panose="05050102010706020507"/>
              </a:rPr>
              <a:t></a:t>
            </a:r>
            <a:r>
              <a:rPr sz="2050" baseline="-21000" dirty="0">
                <a:latin typeface="Times New Roman" panose="02020603050405020304"/>
                <a:cs typeface="Times New Roman" panose="02020603050405020304"/>
              </a:rPr>
              <a:t>2 </a:t>
            </a:r>
            <a:r>
              <a:rPr sz="1710" spc="-5" dirty="0">
                <a:latin typeface="Times New Roman" panose="02020603050405020304"/>
                <a:cs typeface="Times New Roman" panose="02020603050405020304"/>
              </a:rPr>
              <a:t>&gt;&gt;</a:t>
            </a:r>
            <a:r>
              <a:rPr sz="1710" spc="-15" dirty="0">
                <a:latin typeface="Times New Roman" panose="02020603050405020304"/>
                <a:cs typeface="Times New Roman" panose="02020603050405020304"/>
              </a:rPr>
              <a:t> </a:t>
            </a:r>
            <a:r>
              <a:rPr sz="2050" dirty="0">
                <a:latin typeface="Symbol" panose="05050102010706020507"/>
                <a:cs typeface="Symbol" panose="05050102010706020507"/>
              </a:rPr>
              <a:t></a:t>
            </a:r>
            <a:r>
              <a:rPr sz="2050" baseline="-21000" dirty="0">
                <a:latin typeface="Times New Roman" panose="02020603050405020304"/>
                <a:cs typeface="Times New Roman" panose="02020603050405020304"/>
              </a:rPr>
              <a:t>1</a:t>
            </a:r>
            <a:endParaRPr sz="2050" baseline="-21000">
              <a:latin typeface="Times New Roman" panose="02020603050405020304"/>
              <a:cs typeface="Times New Roman" panose="02020603050405020304"/>
            </a:endParaRPr>
          </a:p>
        </p:txBody>
      </p:sp>
      <p:sp>
        <p:nvSpPr>
          <p:cNvPr id="17" name="object 17"/>
          <p:cNvSpPr txBox="1"/>
          <p:nvPr/>
        </p:nvSpPr>
        <p:spPr>
          <a:xfrm>
            <a:off x="4239150" y="4943841"/>
            <a:ext cx="677112" cy="641350"/>
          </a:xfrm>
          <a:prstGeom prst="rect">
            <a:avLst/>
          </a:prstGeom>
        </p:spPr>
        <p:txBody>
          <a:bodyPr vert="horz" wrap="square" lIns="0" tIns="10859" rIns="0" bIns="0" rtlCol="0">
            <a:spAutoFit/>
          </a:bodyPr>
          <a:lstStyle/>
          <a:p>
            <a:pPr marR="5080" indent="16510">
              <a:lnSpc>
                <a:spcPct val="100000"/>
              </a:lnSpc>
              <a:spcBef>
                <a:spcPts val="100"/>
              </a:spcBef>
            </a:pPr>
            <a:r>
              <a:rPr sz="2050" dirty="0">
                <a:solidFill>
                  <a:srgbClr val="0033CC"/>
                </a:solidFill>
                <a:latin typeface="Times New Roman" panose="02020603050405020304"/>
                <a:cs typeface="Times New Roman" panose="02020603050405020304"/>
              </a:rPr>
              <a:t>“Flat”  region</a:t>
            </a:r>
            <a:endParaRPr sz="2050">
              <a:latin typeface="Times New Roman" panose="02020603050405020304"/>
              <a:cs typeface="Times New Roman" panose="02020603050405020304"/>
            </a:endParaRPr>
          </a:p>
        </p:txBody>
      </p:sp>
      <p:sp>
        <p:nvSpPr>
          <p:cNvPr id="18" name="object 18"/>
          <p:cNvSpPr txBox="1"/>
          <p:nvPr/>
        </p:nvSpPr>
        <p:spPr>
          <a:xfrm>
            <a:off x="1186010" y="1360740"/>
            <a:ext cx="6489851" cy="749300"/>
          </a:xfrm>
          <a:prstGeom prst="rect">
            <a:avLst/>
          </a:prstGeom>
        </p:spPr>
        <p:txBody>
          <a:bodyPr vert="horz" wrap="square" lIns="0" tIns="10859" rIns="0" bIns="0" rtlCol="0">
            <a:spAutoFit/>
          </a:bodyPr>
          <a:lstStyle/>
          <a:p>
            <a:pPr marL="12700" marR="5080">
              <a:lnSpc>
                <a:spcPct val="100000"/>
              </a:lnSpc>
              <a:spcBef>
                <a:spcPts val="100"/>
              </a:spcBef>
            </a:pPr>
            <a:r>
              <a:rPr sz="2395" dirty="0">
                <a:solidFill>
                  <a:srgbClr val="FF0000"/>
                </a:solidFill>
                <a:latin typeface="Arial" panose="020B0604020202020204"/>
                <a:cs typeface="Arial" panose="020B0604020202020204"/>
              </a:rPr>
              <a:t>Classification of image points </a:t>
            </a:r>
            <a:r>
              <a:rPr sz="2395" dirty="0">
                <a:latin typeface="Arial" panose="020B0604020202020204"/>
                <a:cs typeface="Arial" panose="020B0604020202020204"/>
              </a:rPr>
              <a:t>using </a:t>
            </a:r>
            <a:r>
              <a:rPr sz="2395" dirty="0">
                <a:solidFill>
                  <a:srgbClr val="FF0000"/>
                </a:solidFill>
                <a:latin typeface="Arial" panose="020B0604020202020204"/>
                <a:cs typeface="Arial" panose="020B0604020202020204"/>
              </a:rPr>
              <a:t>eigenvalues  of</a:t>
            </a:r>
            <a:r>
              <a:rPr sz="2395" spc="-10" dirty="0">
                <a:solidFill>
                  <a:srgbClr val="FF0000"/>
                </a:solidFill>
                <a:latin typeface="Arial" panose="020B0604020202020204"/>
                <a:cs typeface="Arial" panose="020B0604020202020204"/>
              </a:rPr>
              <a:t> </a:t>
            </a:r>
            <a:r>
              <a:rPr sz="2395" i="1" dirty="0">
                <a:solidFill>
                  <a:srgbClr val="FF0000"/>
                </a:solidFill>
                <a:latin typeface="Arial" panose="020B0604020202020204"/>
                <a:cs typeface="Arial" panose="020B0604020202020204"/>
              </a:rPr>
              <a:t>M</a:t>
            </a:r>
            <a:r>
              <a:rPr sz="2395" dirty="0">
                <a:solidFill>
                  <a:srgbClr val="FF0000"/>
                </a:solidFill>
                <a:latin typeface="Arial" panose="020B0604020202020204"/>
                <a:cs typeface="Arial" panose="020B0604020202020204"/>
              </a:rPr>
              <a:t>:</a:t>
            </a:r>
            <a:endParaRPr sz="2395">
              <a:latin typeface="Arial" panose="020B0604020202020204"/>
              <a:cs typeface="Arial" panose="020B0604020202020204"/>
            </a:endParaRPr>
          </a:p>
        </p:txBody>
      </p:sp>
      <p:sp>
        <p:nvSpPr>
          <p:cNvPr id="19" name="object 19"/>
          <p:cNvSpPr/>
          <p:nvPr/>
        </p:nvSpPr>
        <p:spPr>
          <a:xfrm>
            <a:off x="6592042" y="2318362"/>
            <a:ext cx="521273" cy="546251"/>
          </a:xfrm>
          <a:custGeom>
            <a:avLst/>
            <a:gdLst/>
            <a:ahLst/>
            <a:cxnLst/>
            <a:rect l="l" t="t" r="r" b="b"/>
            <a:pathLst>
              <a:path w="609600" h="638810">
                <a:moveTo>
                  <a:pt x="609600" y="319277"/>
                </a:moveTo>
                <a:lnTo>
                  <a:pt x="606296" y="272167"/>
                </a:lnTo>
                <a:lnTo>
                  <a:pt x="596700" y="227179"/>
                </a:lnTo>
                <a:lnTo>
                  <a:pt x="581281" y="184812"/>
                </a:lnTo>
                <a:lnTo>
                  <a:pt x="560511" y="145564"/>
                </a:lnTo>
                <a:lnTo>
                  <a:pt x="534859" y="109934"/>
                </a:lnTo>
                <a:lnTo>
                  <a:pt x="504797" y="78418"/>
                </a:lnTo>
                <a:lnTo>
                  <a:pt x="470795" y="51516"/>
                </a:lnTo>
                <a:lnTo>
                  <a:pt x="433324" y="29724"/>
                </a:lnTo>
                <a:lnTo>
                  <a:pt x="392854" y="13543"/>
                </a:lnTo>
                <a:lnTo>
                  <a:pt x="349855" y="3468"/>
                </a:lnTo>
                <a:lnTo>
                  <a:pt x="304800" y="0"/>
                </a:lnTo>
                <a:lnTo>
                  <a:pt x="259915" y="3468"/>
                </a:lnTo>
                <a:lnTo>
                  <a:pt x="217024" y="13543"/>
                </a:lnTo>
                <a:lnTo>
                  <a:pt x="176605" y="29724"/>
                </a:lnTo>
                <a:lnTo>
                  <a:pt x="139140" y="51516"/>
                </a:lnTo>
                <a:lnTo>
                  <a:pt x="105111" y="78418"/>
                </a:lnTo>
                <a:lnTo>
                  <a:pt x="74997" y="109934"/>
                </a:lnTo>
                <a:lnTo>
                  <a:pt x="49280" y="145564"/>
                </a:lnTo>
                <a:lnTo>
                  <a:pt x="28441" y="184812"/>
                </a:lnTo>
                <a:lnTo>
                  <a:pt x="12961" y="227179"/>
                </a:lnTo>
                <a:lnTo>
                  <a:pt x="3320" y="272167"/>
                </a:lnTo>
                <a:lnTo>
                  <a:pt x="0" y="319277"/>
                </a:lnTo>
                <a:lnTo>
                  <a:pt x="3320" y="366388"/>
                </a:lnTo>
                <a:lnTo>
                  <a:pt x="12961" y="411376"/>
                </a:lnTo>
                <a:lnTo>
                  <a:pt x="28441" y="453743"/>
                </a:lnTo>
                <a:lnTo>
                  <a:pt x="49280" y="492991"/>
                </a:lnTo>
                <a:lnTo>
                  <a:pt x="74997" y="528621"/>
                </a:lnTo>
                <a:lnTo>
                  <a:pt x="105111" y="560137"/>
                </a:lnTo>
                <a:lnTo>
                  <a:pt x="139140" y="587039"/>
                </a:lnTo>
                <a:lnTo>
                  <a:pt x="176605" y="608831"/>
                </a:lnTo>
                <a:lnTo>
                  <a:pt x="217024" y="625012"/>
                </a:lnTo>
                <a:lnTo>
                  <a:pt x="259915" y="635087"/>
                </a:lnTo>
                <a:lnTo>
                  <a:pt x="304800" y="638555"/>
                </a:lnTo>
                <a:lnTo>
                  <a:pt x="349855" y="635087"/>
                </a:lnTo>
                <a:lnTo>
                  <a:pt x="392854" y="625012"/>
                </a:lnTo>
                <a:lnTo>
                  <a:pt x="433324" y="608831"/>
                </a:lnTo>
                <a:lnTo>
                  <a:pt x="470795" y="587039"/>
                </a:lnTo>
                <a:lnTo>
                  <a:pt x="504797" y="560137"/>
                </a:lnTo>
                <a:lnTo>
                  <a:pt x="534859" y="528621"/>
                </a:lnTo>
                <a:lnTo>
                  <a:pt x="560511" y="492991"/>
                </a:lnTo>
                <a:lnTo>
                  <a:pt x="581281" y="453743"/>
                </a:lnTo>
                <a:lnTo>
                  <a:pt x="596700" y="411376"/>
                </a:lnTo>
                <a:lnTo>
                  <a:pt x="606296" y="366388"/>
                </a:lnTo>
                <a:lnTo>
                  <a:pt x="609600" y="319277"/>
                </a:lnTo>
                <a:close/>
              </a:path>
            </a:pathLst>
          </a:custGeom>
          <a:solidFill>
            <a:srgbClr val="000099"/>
          </a:solidFill>
        </p:spPr>
        <p:txBody>
          <a:bodyPr wrap="square" lIns="0" tIns="0" rIns="0" bIns="0" rtlCol="0"/>
          <a:lstStyle/>
          <a:p>
            <a:endParaRPr sz="1540"/>
          </a:p>
        </p:txBody>
      </p:sp>
      <p:sp>
        <p:nvSpPr>
          <p:cNvPr id="20" name="object 20"/>
          <p:cNvSpPr/>
          <p:nvPr/>
        </p:nvSpPr>
        <p:spPr>
          <a:xfrm>
            <a:off x="6588143" y="2315657"/>
            <a:ext cx="529961" cy="552224"/>
          </a:xfrm>
          <a:custGeom>
            <a:avLst/>
            <a:gdLst/>
            <a:ahLst/>
            <a:cxnLst/>
            <a:rect l="l" t="t" r="r" b="b"/>
            <a:pathLst>
              <a:path w="619759" h="645794">
                <a:moveTo>
                  <a:pt x="619506" y="322441"/>
                </a:moveTo>
                <a:lnTo>
                  <a:pt x="609586" y="245097"/>
                </a:lnTo>
                <a:lnTo>
                  <a:pt x="597122" y="204237"/>
                </a:lnTo>
                <a:lnTo>
                  <a:pt x="580944" y="167093"/>
                </a:lnTo>
                <a:lnTo>
                  <a:pt x="561406" y="133665"/>
                </a:lnTo>
                <a:lnTo>
                  <a:pt x="513664" y="77957"/>
                </a:lnTo>
                <a:lnTo>
                  <a:pt x="456727" y="37112"/>
                </a:lnTo>
                <a:lnTo>
                  <a:pt x="393426" y="11127"/>
                </a:lnTo>
                <a:lnTo>
                  <a:pt x="326591" y="0"/>
                </a:lnTo>
                <a:lnTo>
                  <a:pt x="292733" y="7"/>
                </a:lnTo>
                <a:lnTo>
                  <a:pt x="225905" y="11162"/>
                </a:lnTo>
                <a:lnTo>
                  <a:pt x="162620" y="37169"/>
                </a:lnTo>
                <a:lnTo>
                  <a:pt x="105709" y="78026"/>
                </a:lnTo>
                <a:lnTo>
                  <a:pt x="58002" y="133731"/>
                </a:lnTo>
                <a:lnTo>
                  <a:pt x="38484" y="167151"/>
                </a:lnTo>
                <a:lnTo>
                  <a:pt x="22330" y="204281"/>
                </a:lnTo>
                <a:lnTo>
                  <a:pt x="9891" y="245123"/>
                </a:lnTo>
                <a:lnTo>
                  <a:pt x="1523" y="289675"/>
                </a:lnTo>
                <a:lnTo>
                  <a:pt x="0" y="322441"/>
                </a:lnTo>
                <a:lnTo>
                  <a:pt x="1524" y="355969"/>
                </a:lnTo>
                <a:lnTo>
                  <a:pt x="3810" y="371971"/>
                </a:lnTo>
                <a:lnTo>
                  <a:pt x="9906" y="397440"/>
                </a:lnTo>
                <a:lnTo>
                  <a:pt x="9905" y="306439"/>
                </a:lnTo>
                <a:lnTo>
                  <a:pt x="11429" y="290437"/>
                </a:lnTo>
                <a:lnTo>
                  <a:pt x="19824" y="246132"/>
                </a:lnTo>
                <a:lnTo>
                  <a:pt x="32280" y="205657"/>
                </a:lnTo>
                <a:lnTo>
                  <a:pt x="48435" y="169002"/>
                </a:lnTo>
                <a:lnTo>
                  <a:pt x="67930" y="136155"/>
                </a:lnTo>
                <a:lnTo>
                  <a:pt x="115494" y="81841"/>
                </a:lnTo>
                <a:lnTo>
                  <a:pt x="172084" y="42628"/>
                </a:lnTo>
                <a:lnTo>
                  <a:pt x="234814" y="18427"/>
                </a:lnTo>
                <a:lnTo>
                  <a:pt x="300879" y="9150"/>
                </a:lnTo>
                <a:lnTo>
                  <a:pt x="334106" y="10077"/>
                </a:lnTo>
                <a:lnTo>
                  <a:pt x="399556" y="23015"/>
                </a:lnTo>
                <a:lnTo>
                  <a:pt x="461041" y="50654"/>
                </a:lnTo>
                <a:lnTo>
                  <a:pt x="515674" y="92905"/>
                </a:lnTo>
                <a:lnTo>
                  <a:pt x="560570" y="149679"/>
                </a:lnTo>
                <a:lnTo>
                  <a:pt x="578464" y="183484"/>
                </a:lnTo>
                <a:lnTo>
                  <a:pt x="592841" y="220886"/>
                </a:lnTo>
                <a:lnTo>
                  <a:pt x="603339" y="261875"/>
                </a:lnTo>
                <a:lnTo>
                  <a:pt x="609600" y="306439"/>
                </a:lnTo>
                <a:lnTo>
                  <a:pt x="609600" y="397818"/>
                </a:lnTo>
                <a:lnTo>
                  <a:pt x="615666" y="366833"/>
                </a:lnTo>
                <a:lnTo>
                  <a:pt x="619506" y="322441"/>
                </a:lnTo>
                <a:close/>
              </a:path>
              <a:path w="619759" h="645794">
                <a:moveTo>
                  <a:pt x="609600" y="397818"/>
                </a:moveTo>
                <a:lnTo>
                  <a:pt x="609600" y="339205"/>
                </a:lnTo>
                <a:lnTo>
                  <a:pt x="603591" y="382649"/>
                </a:lnTo>
                <a:lnTo>
                  <a:pt x="593472" y="422737"/>
                </a:lnTo>
                <a:lnTo>
                  <a:pt x="579587" y="459449"/>
                </a:lnTo>
                <a:lnTo>
                  <a:pt x="541883" y="522658"/>
                </a:lnTo>
                <a:lnTo>
                  <a:pt x="493212" y="572109"/>
                </a:lnTo>
                <a:lnTo>
                  <a:pt x="436309" y="607635"/>
                </a:lnTo>
                <a:lnTo>
                  <a:pt x="373911" y="629069"/>
                </a:lnTo>
                <a:lnTo>
                  <a:pt x="308750" y="636242"/>
                </a:lnTo>
                <a:lnTo>
                  <a:pt x="275989" y="634429"/>
                </a:lnTo>
                <a:lnTo>
                  <a:pt x="211815" y="619898"/>
                </a:lnTo>
                <a:lnTo>
                  <a:pt x="151716" y="590689"/>
                </a:lnTo>
                <a:lnTo>
                  <a:pt x="98428" y="546634"/>
                </a:lnTo>
                <a:lnTo>
                  <a:pt x="54686" y="487565"/>
                </a:lnTo>
                <a:lnTo>
                  <a:pt x="37249" y="452349"/>
                </a:lnTo>
                <a:lnTo>
                  <a:pt x="23224" y="413317"/>
                </a:lnTo>
                <a:lnTo>
                  <a:pt x="12954" y="370447"/>
                </a:lnTo>
                <a:lnTo>
                  <a:pt x="9906" y="338443"/>
                </a:lnTo>
                <a:lnTo>
                  <a:pt x="9906" y="397440"/>
                </a:lnTo>
                <a:lnTo>
                  <a:pt x="28389" y="455293"/>
                </a:lnTo>
                <a:lnTo>
                  <a:pt x="45907" y="491160"/>
                </a:lnTo>
                <a:lnTo>
                  <a:pt x="89747" y="551461"/>
                </a:lnTo>
                <a:lnTo>
                  <a:pt x="143118" y="596716"/>
                </a:lnTo>
                <a:lnTo>
                  <a:pt x="203375" y="627167"/>
                </a:lnTo>
                <a:lnTo>
                  <a:pt x="267869" y="643056"/>
                </a:lnTo>
                <a:lnTo>
                  <a:pt x="300879" y="645615"/>
                </a:lnTo>
                <a:lnTo>
                  <a:pt x="333956" y="644624"/>
                </a:lnTo>
                <a:lnTo>
                  <a:pt x="398986" y="632114"/>
                </a:lnTo>
                <a:lnTo>
                  <a:pt x="460314" y="605766"/>
                </a:lnTo>
                <a:lnTo>
                  <a:pt x="515293" y="565822"/>
                </a:lnTo>
                <a:lnTo>
                  <a:pt x="561276" y="512524"/>
                </a:lnTo>
                <a:lnTo>
                  <a:pt x="595616" y="446114"/>
                </a:lnTo>
                <a:lnTo>
                  <a:pt x="607593" y="408067"/>
                </a:lnTo>
                <a:lnTo>
                  <a:pt x="609600" y="397818"/>
                </a:lnTo>
                <a:close/>
              </a:path>
            </a:pathLst>
          </a:custGeom>
          <a:solidFill>
            <a:srgbClr val="000000"/>
          </a:solidFill>
        </p:spPr>
        <p:txBody>
          <a:bodyPr wrap="square" lIns="0" tIns="0" rIns="0" bIns="0" rtlCol="0"/>
          <a:lstStyle/>
          <a:p>
            <a:endParaRPr sz="1540"/>
          </a:p>
        </p:txBody>
      </p:sp>
      <p:sp>
        <p:nvSpPr>
          <p:cNvPr id="21" name="object 21"/>
          <p:cNvSpPr/>
          <p:nvPr/>
        </p:nvSpPr>
        <p:spPr>
          <a:xfrm>
            <a:off x="4241110" y="2057725"/>
            <a:ext cx="793313" cy="107513"/>
          </a:xfrm>
          <a:custGeom>
            <a:avLst/>
            <a:gdLst/>
            <a:ahLst/>
            <a:cxnLst/>
            <a:rect l="l" t="t" r="r" b="b"/>
            <a:pathLst>
              <a:path w="927735" h="125730">
                <a:moveTo>
                  <a:pt x="927354" y="63246"/>
                </a:moveTo>
                <a:lnTo>
                  <a:pt x="875507" y="34126"/>
                </a:lnTo>
                <a:lnTo>
                  <a:pt x="837742" y="25840"/>
                </a:lnTo>
                <a:lnTo>
                  <a:pt x="791336" y="18478"/>
                </a:lnTo>
                <a:lnTo>
                  <a:pt x="737250" y="12167"/>
                </a:lnTo>
                <a:lnTo>
                  <a:pt x="676442" y="7036"/>
                </a:lnTo>
                <a:lnTo>
                  <a:pt x="609874" y="3212"/>
                </a:lnTo>
                <a:lnTo>
                  <a:pt x="538505" y="824"/>
                </a:lnTo>
                <a:lnTo>
                  <a:pt x="463295" y="0"/>
                </a:lnTo>
                <a:lnTo>
                  <a:pt x="388107" y="824"/>
                </a:lnTo>
                <a:lnTo>
                  <a:pt x="316796" y="3212"/>
                </a:lnTo>
                <a:lnTo>
                  <a:pt x="250313" y="7036"/>
                </a:lnTo>
                <a:lnTo>
                  <a:pt x="189609" y="12167"/>
                </a:lnTo>
                <a:lnTo>
                  <a:pt x="135635" y="18478"/>
                </a:lnTo>
                <a:lnTo>
                  <a:pt x="89342" y="25840"/>
                </a:lnTo>
                <a:lnTo>
                  <a:pt x="51681" y="34126"/>
                </a:lnTo>
                <a:lnTo>
                  <a:pt x="6059" y="52957"/>
                </a:lnTo>
                <a:lnTo>
                  <a:pt x="0" y="63246"/>
                </a:lnTo>
                <a:lnTo>
                  <a:pt x="6059" y="73328"/>
                </a:lnTo>
                <a:lnTo>
                  <a:pt x="51681" y="91864"/>
                </a:lnTo>
                <a:lnTo>
                  <a:pt x="89342" y="100053"/>
                </a:lnTo>
                <a:lnTo>
                  <a:pt x="135635" y="107346"/>
                </a:lnTo>
                <a:lnTo>
                  <a:pt x="189609" y="113611"/>
                </a:lnTo>
                <a:lnTo>
                  <a:pt x="250313" y="118714"/>
                </a:lnTo>
                <a:lnTo>
                  <a:pt x="316796" y="122523"/>
                </a:lnTo>
                <a:lnTo>
                  <a:pt x="388107" y="124906"/>
                </a:lnTo>
                <a:lnTo>
                  <a:pt x="463295" y="125730"/>
                </a:lnTo>
                <a:lnTo>
                  <a:pt x="538505" y="124906"/>
                </a:lnTo>
                <a:lnTo>
                  <a:pt x="609874" y="122523"/>
                </a:lnTo>
                <a:lnTo>
                  <a:pt x="676442" y="118714"/>
                </a:lnTo>
                <a:lnTo>
                  <a:pt x="737250" y="113611"/>
                </a:lnTo>
                <a:lnTo>
                  <a:pt x="791336" y="107346"/>
                </a:lnTo>
                <a:lnTo>
                  <a:pt x="837742" y="100053"/>
                </a:lnTo>
                <a:lnTo>
                  <a:pt x="875507" y="91864"/>
                </a:lnTo>
                <a:lnTo>
                  <a:pt x="921273" y="73328"/>
                </a:lnTo>
                <a:lnTo>
                  <a:pt x="927354" y="63246"/>
                </a:lnTo>
                <a:close/>
              </a:path>
            </a:pathLst>
          </a:custGeom>
          <a:solidFill>
            <a:srgbClr val="000099"/>
          </a:solidFill>
        </p:spPr>
        <p:txBody>
          <a:bodyPr wrap="square" lIns="0" tIns="0" rIns="0" bIns="0" rtlCol="0"/>
          <a:lstStyle/>
          <a:p>
            <a:endParaRPr sz="1540"/>
          </a:p>
        </p:txBody>
      </p:sp>
      <p:sp>
        <p:nvSpPr>
          <p:cNvPr id="22" name="object 22"/>
          <p:cNvSpPr/>
          <p:nvPr/>
        </p:nvSpPr>
        <p:spPr>
          <a:xfrm>
            <a:off x="4237201" y="2053815"/>
            <a:ext cx="800914" cy="115657"/>
          </a:xfrm>
          <a:custGeom>
            <a:avLst/>
            <a:gdLst/>
            <a:ahLst/>
            <a:cxnLst/>
            <a:rect l="l" t="t" r="r" b="b"/>
            <a:pathLst>
              <a:path w="936625" h="135255">
                <a:moveTo>
                  <a:pt x="936497" y="70865"/>
                </a:moveTo>
                <a:lnTo>
                  <a:pt x="936497" y="64769"/>
                </a:lnTo>
                <a:lnTo>
                  <a:pt x="919326" y="48238"/>
                </a:lnTo>
                <a:lnTo>
                  <a:pt x="835329" y="24200"/>
                </a:lnTo>
                <a:lnTo>
                  <a:pt x="778299" y="16040"/>
                </a:lnTo>
                <a:lnTo>
                  <a:pt x="717778" y="10017"/>
                </a:lnTo>
                <a:lnTo>
                  <a:pt x="658664" y="5805"/>
                </a:lnTo>
                <a:lnTo>
                  <a:pt x="605853" y="3076"/>
                </a:lnTo>
                <a:lnTo>
                  <a:pt x="564244" y="1504"/>
                </a:lnTo>
                <a:lnTo>
                  <a:pt x="515112" y="737"/>
                </a:lnTo>
                <a:lnTo>
                  <a:pt x="492252" y="0"/>
                </a:lnTo>
                <a:lnTo>
                  <a:pt x="467868" y="0"/>
                </a:lnTo>
                <a:lnTo>
                  <a:pt x="418915" y="433"/>
                </a:lnTo>
                <a:lnTo>
                  <a:pt x="371202" y="1481"/>
                </a:lnTo>
                <a:lnTo>
                  <a:pt x="320206" y="3352"/>
                </a:lnTo>
                <a:lnTo>
                  <a:pt x="270828" y="6053"/>
                </a:lnTo>
                <a:lnTo>
                  <a:pt x="221688" y="9726"/>
                </a:lnTo>
                <a:lnTo>
                  <a:pt x="172974" y="14477"/>
                </a:lnTo>
                <a:lnTo>
                  <a:pt x="156210" y="16763"/>
                </a:lnTo>
                <a:lnTo>
                  <a:pt x="139446" y="18287"/>
                </a:lnTo>
                <a:lnTo>
                  <a:pt x="70623" y="30346"/>
                </a:lnTo>
                <a:lnTo>
                  <a:pt x="6857" y="54863"/>
                </a:lnTo>
                <a:lnTo>
                  <a:pt x="2285" y="60197"/>
                </a:lnTo>
                <a:lnTo>
                  <a:pt x="1523" y="60197"/>
                </a:lnTo>
                <a:lnTo>
                  <a:pt x="1523" y="60959"/>
                </a:lnTo>
                <a:lnTo>
                  <a:pt x="761" y="63245"/>
                </a:lnTo>
                <a:lnTo>
                  <a:pt x="0" y="64769"/>
                </a:lnTo>
                <a:lnTo>
                  <a:pt x="0" y="70865"/>
                </a:lnTo>
                <a:lnTo>
                  <a:pt x="762" y="72389"/>
                </a:lnTo>
                <a:lnTo>
                  <a:pt x="762" y="73151"/>
                </a:lnTo>
                <a:lnTo>
                  <a:pt x="1524" y="74675"/>
                </a:lnTo>
                <a:lnTo>
                  <a:pt x="2286" y="74675"/>
                </a:lnTo>
                <a:lnTo>
                  <a:pt x="2286" y="75437"/>
                </a:lnTo>
                <a:lnTo>
                  <a:pt x="3810" y="76961"/>
                </a:lnTo>
                <a:lnTo>
                  <a:pt x="5334" y="79247"/>
                </a:lnTo>
                <a:lnTo>
                  <a:pt x="6858" y="80771"/>
                </a:lnTo>
                <a:lnTo>
                  <a:pt x="9143" y="81940"/>
                </a:lnTo>
                <a:lnTo>
                  <a:pt x="9144" y="67055"/>
                </a:lnTo>
                <a:lnTo>
                  <a:pt x="9906" y="65531"/>
                </a:lnTo>
                <a:lnTo>
                  <a:pt x="11430" y="64007"/>
                </a:lnTo>
                <a:lnTo>
                  <a:pt x="12192" y="62483"/>
                </a:lnTo>
                <a:lnTo>
                  <a:pt x="12954" y="61721"/>
                </a:lnTo>
                <a:lnTo>
                  <a:pt x="74804" y="39347"/>
                </a:lnTo>
                <a:lnTo>
                  <a:pt x="140970" y="28193"/>
                </a:lnTo>
                <a:lnTo>
                  <a:pt x="222992" y="19445"/>
                </a:lnTo>
                <a:lnTo>
                  <a:pt x="272348" y="15736"/>
                </a:lnTo>
                <a:lnTo>
                  <a:pt x="321764" y="12744"/>
                </a:lnTo>
                <a:lnTo>
                  <a:pt x="371202" y="10717"/>
                </a:lnTo>
                <a:lnTo>
                  <a:pt x="418915" y="9934"/>
                </a:lnTo>
                <a:lnTo>
                  <a:pt x="444245" y="9905"/>
                </a:lnTo>
                <a:lnTo>
                  <a:pt x="467868" y="9143"/>
                </a:lnTo>
                <a:lnTo>
                  <a:pt x="492252" y="9905"/>
                </a:lnTo>
                <a:lnTo>
                  <a:pt x="515873" y="9905"/>
                </a:lnTo>
                <a:lnTo>
                  <a:pt x="568951" y="11051"/>
                </a:lnTo>
                <a:lnTo>
                  <a:pt x="621868" y="13185"/>
                </a:lnTo>
                <a:lnTo>
                  <a:pt x="674686" y="16345"/>
                </a:lnTo>
                <a:lnTo>
                  <a:pt x="727472" y="20592"/>
                </a:lnTo>
                <a:lnTo>
                  <a:pt x="779526" y="25907"/>
                </a:lnTo>
                <a:lnTo>
                  <a:pt x="837963" y="34941"/>
                </a:lnTo>
                <a:lnTo>
                  <a:pt x="899212" y="49566"/>
                </a:lnTo>
                <a:lnTo>
                  <a:pt x="926591" y="65531"/>
                </a:lnTo>
                <a:lnTo>
                  <a:pt x="926591" y="66293"/>
                </a:lnTo>
                <a:lnTo>
                  <a:pt x="927354" y="67055"/>
                </a:lnTo>
                <a:lnTo>
                  <a:pt x="927354" y="81979"/>
                </a:lnTo>
                <a:lnTo>
                  <a:pt x="929640" y="80771"/>
                </a:lnTo>
                <a:lnTo>
                  <a:pt x="933450" y="76961"/>
                </a:lnTo>
                <a:lnTo>
                  <a:pt x="934212" y="74675"/>
                </a:lnTo>
                <a:lnTo>
                  <a:pt x="934974" y="74675"/>
                </a:lnTo>
                <a:lnTo>
                  <a:pt x="935736" y="72389"/>
                </a:lnTo>
                <a:lnTo>
                  <a:pt x="936497" y="70865"/>
                </a:lnTo>
                <a:close/>
              </a:path>
              <a:path w="936625" h="135255">
                <a:moveTo>
                  <a:pt x="9906" y="66293"/>
                </a:moveTo>
                <a:lnTo>
                  <a:pt x="9144" y="67055"/>
                </a:lnTo>
                <a:lnTo>
                  <a:pt x="9334" y="67436"/>
                </a:lnTo>
                <a:lnTo>
                  <a:pt x="9906" y="66293"/>
                </a:lnTo>
                <a:close/>
              </a:path>
              <a:path w="936625" h="135255">
                <a:moveTo>
                  <a:pt x="9334" y="67436"/>
                </a:moveTo>
                <a:lnTo>
                  <a:pt x="9144" y="67055"/>
                </a:lnTo>
                <a:lnTo>
                  <a:pt x="9144" y="67817"/>
                </a:lnTo>
                <a:lnTo>
                  <a:pt x="9334" y="67436"/>
                </a:lnTo>
                <a:close/>
              </a:path>
              <a:path w="936625" h="135255">
                <a:moveTo>
                  <a:pt x="9906" y="68579"/>
                </a:moveTo>
                <a:lnTo>
                  <a:pt x="9334" y="67436"/>
                </a:lnTo>
                <a:lnTo>
                  <a:pt x="9144" y="67817"/>
                </a:lnTo>
                <a:lnTo>
                  <a:pt x="9906" y="68579"/>
                </a:lnTo>
                <a:close/>
              </a:path>
              <a:path w="936625" h="135255">
                <a:moveTo>
                  <a:pt x="926591" y="82382"/>
                </a:moveTo>
                <a:lnTo>
                  <a:pt x="926591" y="70103"/>
                </a:lnTo>
                <a:lnTo>
                  <a:pt x="924306" y="72389"/>
                </a:lnTo>
                <a:lnTo>
                  <a:pt x="923544" y="73913"/>
                </a:lnTo>
                <a:lnTo>
                  <a:pt x="896279" y="86728"/>
                </a:lnTo>
                <a:lnTo>
                  <a:pt x="825749" y="102714"/>
                </a:lnTo>
                <a:lnTo>
                  <a:pt x="779526" y="109727"/>
                </a:lnTo>
                <a:lnTo>
                  <a:pt x="762762" y="111251"/>
                </a:lnTo>
                <a:lnTo>
                  <a:pt x="713746" y="116151"/>
                </a:lnTo>
                <a:lnTo>
                  <a:pt x="664084" y="119816"/>
                </a:lnTo>
                <a:lnTo>
                  <a:pt x="614164" y="122402"/>
                </a:lnTo>
                <a:lnTo>
                  <a:pt x="564244" y="124069"/>
                </a:lnTo>
                <a:lnTo>
                  <a:pt x="515112" y="124967"/>
                </a:lnTo>
                <a:lnTo>
                  <a:pt x="492252" y="125729"/>
                </a:lnTo>
                <a:lnTo>
                  <a:pt x="444245" y="125729"/>
                </a:lnTo>
                <a:lnTo>
                  <a:pt x="420623" y="124967"/>
                </a:lnTo>
                <a:lnTo>
                  <a:pt x="367647" y="124060"/>
                </a:lnTo>
                <a:lnTo>
                  <a:pt x="314908" y="122076"/>
                </a:lnTo>
                <a:lnTo>
                  <a:pt x="262293" y="119020"/>
                </a:lnTo>
                <a:lnTo>
                  <a:pt x="209686" y="114902"/>
                </a:lnTo>
                <a:lnTo>
                  <a:pt x="156972" y="109727"/>
                </a:lnTo>
                <a:lnTo>
                  <a:pt x="99638" y="100864"/>
                </a:lnTo>
                <a:lnTo>
                  <a:pt x="35924" y="85166"/>
                </a:lnTo>
                <a:lnTo>
                  <a:pt x="12954" y="73151"/>
                </a:lnTo>
                <a:lnTo>
                  <a:pt x="11430" y="72389"/>
                </a:lnTo>
                <a:lnTo>
                  <a:pt x="10668" y="70865"/>
                </a:lnTo>
                <a:lnTo>
                  <a:pt x="9906" y="70103"/>
                </a:lnTo>
                <a:lnTo>
                  <a:pt x="9906" y="69341"/>
                </a:lnTo>
                <a:lnTo>
                  <a:pt x="9144" y="67817"/>
                </a:lnTo>
                <a:lnTo>
                  <a:pt x="9143" y="81940"/>
                </a:lnTo>
                <a:lnTo>
                  <a:pt x="35137" y="95233"/>
                </a:lnTo>
                <a:lnTo>
                  <a:pt x="108242" y="111725"/>
                </a:lnTo>
                <a:lnTo>
                  <a:pt x="156210" y="118871"/>
                </a:lnTo>
                <a:lnTo>
                  <a:pt x="173736" y="120472"/>
                </a:lnTo>
                <a:lnTo>
                  <a:pt x="221688" y="125296"/>
                </a:lnTo>
                <a:lnTo>
                  <a:pt x="272348" y="129220"/>
                </a:lnTo>
                <a:lnTo>
                  <a:pt x="321764" y="131998"/>
                </a:lnTo>
                <a:lnTo>
                  <a:pt x="371202" y="133849"/>
                </a:lnTo>
                <a:lnTo>
                  <a:pt x="418915" y="134838"/>
                </a:lnTo>
                <a:lnTo>
                  <a:pt x="515873" y="134873"/>
                </a:lnTo>
                <a:lnTo>
                  <a:pt x="568951" y="133788"/>
                </a:lnTo>
                <a:lnTo>
                  <a:pt x="621868" y="131646"/>
                </a:lnTo>
                <a:lnTo>
                  <a:pt x="674686" y="128445"/>
                </a:lnTo>
                <a:lnTo>
                  <a:pt x="727472" y="124187"/>
                </a:lnTo>
                <a:lnTo>
                  <a:pt x="780288" y="118871"/>
                </a:lnTo>
                <a:lnTo>
                  <a:pt x="840443" y="109716"/>
                </a:lnTo>
                <a:lnTo>
                  <a:pt x="904774" y="93906"/>
                </a:lnTo>
                <a:lnTo>
                  <a:pt x="926591" y="82382"/>
                </a:lnTo>
                <a:close/>
              </a:path>
              <a:path w="936625" h="135255">
                <a:moveTo>
                  <a:pt x="10668" y="70103"/>
                </a:moveTo>
                <a:lnTo>
                  <a:pt x="9906" y="68579"/>
                </a:lnTo>
                <a:lnTo>
                  <a:pt x="9906" y="70103"/>
                </a:lnTo>
                <a:lnTo>
                  <a:pt x="10668" y="70103"/>
                </a:lnTo>
                <a:close/>
              </a:path>
              <a:path w="936625" h="135255">
                <a:moveTo>
                  <a:pt x="926591" y="66293"/>
                </a:moveTo>
                <a:lnTo>
                  <a:pt x="926591" y="65531"/>
                </a:lnTo>
                <a:lnTo>
                  <a:pt x="925830" y="64769"/>
                </a:lnTo>
                <a:lnTo>
                  <a:pt x="926591" y="66293"/>
                </a:lnTo>
                <a:close/>
              </a:path>
              <a:path w="936625" h="135255">
                <a:moveTo>
                  <a:pt x="927354" y="81979"/>
                </a:moveTo>
                <a:lnTo>
                  <a:pt x="927354" y="67817"/>
                </a:lnTo>
                <a:lnTo>
                  <a:pt x="925830" y="70865"/>
                </a:lnTo>
                <a:lnTo>
                  <a:pt x="926591" y="70103"/>
                </a:lnTo>
                <a:lnTo>
                  <a:pt x="926591" y="82382"/>
                </a:lnTo>
                <a:lnTo>
                  <a:pt x="927354" y="81979"/>
                </a:lnTo>
                <a:close/>
              </a:path>
              <a:path w="936625" h="135255">
                <a:moveTo>
                  <a:pt x="927354" y="67055"/>
                </a:moveTo>
                <a:lnTo>
                  <a:pt x="926591" y="66293"/>
                </a:lnTo>
                <a:lnTo>
                  <a:pt x="927163" y="67436"/>
                </a:lnTo>
                <a:lnTo>
                  <a:pt x="927354" y="67055"/>
                </a:lnTo>
                <a:close/>
              </a:path>
              <a:path w="936625" h="135255">
                <a:moveTo>
                  <a:pt x="927354" y="67817"/>
                </a:moveTo>
                <a:lnTo>
                  <a:pt x="927163" y="67436"/>
                </a:lnTo>
                <a:lnTo>
                  <a:pt x="926591" y="68579"/>
                </a:lnTo>
                <a:lnTo>
                  <a:pt x="927354" y="67817"/>
                </a:lnTo>
                <a:close/>
              </a:path>
              <a:path w="936625" h="135255">
                <a:moveTo>
                  <a:pt x="927354" y="67817"/>
                </a:moveTo>
                <a:lnTo>
                  <a:pt x="927354" y="67055"/>
                </a:lnTo>
                <a:lnTo>
                  <a:pt x="927163" y="67436"/>
                </a:lnTo>
                <a:lnTo>
                  <a:pt x="927354" y="67817"/>
                </a:lnTo>
                <a:close/>
              </a:path>
            </a:pathLst>
          </a:custGeom>
          <a:solidFill>
            <a:srgbClr val="000000"/>
          </a:solidFill>
        </p:spPr>
        <p:txBody>
          <a:bodyPr wrap="square" lIns="0" tIns="0" rIns="0" bIns="0" rtlCol="0"/>
          <a:lstStyle/>
          <a:p>
            <a:endParaRPr sz="1540"/>
          </a:p>
        </p:txBody>
      </p:sp>
      <p:sp>
        <p:nvSpPr>
          <p:cNvPr id="23" name="object 23"/>
          <p:cNvSpPr/>
          <p:nvPr/>
        </p:nvSpPr>
        <p:spPr>
          <a:xfrm>
            <a:off x="4307573" y="4725585"/>
            <a:ext cx="138788" cy="137461"/>
          </a:xfrm>
          <a:prstGeom prst="rect">
            <a:avLst/>
          </a:prstGeom>
          <a:blipFill>
            <a:blip r:embed="rId1" cstate="print"/>
            <a:stretch>
              <a:fillRect/>
            </a:stretch>
          </a:blipFill>
        </p:spPr>
        <p:txBody>
          <a:bodyPr wrap="square" lIns="0" tIns="0" rIns="0" bIns="0" rtlCol="0"/>
          <a:lstStyle/>
          <a:p>
            <a:endParaRPr sz="1540"/>
          </a:p>
        </p:txBody>
      </p:sp>
      <p:sp>
        <p:nvSpPr>
          <p:cNvPr id="24" name="object 24"/>
          <p:cNvSpPr/>
          <p:nvPr/>
        </p:nvSpPr>
        <p:spPr>
          <a:xfrm>
            <a:off x="6690520" y="4903876"/>
            <a:ext cx="111857" cy="791684"/>
          </a:xfrm>
          <a:custGeom>
            <a:avLst/>
            <a:gdLst/>
            <a:ahLst/>
            <a:cxnLst/>
            <a:rect l="l" t="t" r="r" b="b"/>
            <a:pathLst>
              <a:path w="130809" h="925829">
                <a:moveTo>
                  <a:pt x="130783" y="318991"/>
                </a:moveTo>
                <a:lnTo>
                  <a:pt x="129716" y="252394"/>
                </a:lnTo>
                <a:lnTo>
                  <a:pt x="127107" y="191530"/>
                </a:lnTo>
                <a:lnTo>
                  <a:pt x="123054" y="137350"/>
                </a:lnTo>
                <a:lnTo>
                  <a:pt x="117652" y="90806"/>
                </a:lnTo>
                <a:lnTo>
                  <a:pt x="110998" y="52847"/>
                </a:lnTo>
                <a:lnTo>
                  <a:pt x="94315" y="6493"/>
                </a:lnTo>
                <a:lnTo>
                  <a:pt x="84478" y="0"/>
                </a:lnTo>
                <a:lnTo>
                  <a:pt x="74150" y="5603"/>
                </a:lnTo>
                <a:lnTo>
                  <a:pt x="53761" y="50351"/>
                </a:lnTo>
                <a:lnTo>
                  <a:pt x="44037" y="87611"/>
                </a:lnTo>
                <a:lnTo>
                  <a:pt x="34853" y="133540"/>
                </a:lnTo>
                <a:lnTo>
                  <a:pt x="26377" y="187195"/>
                </a:lnTo>
                <a:lnTo>
                  <a:pt x="18779" y="247636"/>
                </a:lnTo>
                <a:lnTo>
                  <a:pt x="12228" y="313919"/>
                </a:lnTo>
                <a:lnTo>
                  <a:pt x="6893" y="385104"/>
                </a:lnTo>
                <a:lnTo>
                  <a:pt x="2944" y="460248"/>
                </a:lnTo>
                <a:lnTo>
                  <a:pt x="621" y="535458"/>
                </a:lnTo>
                <a:lnTo>
                  <a:pt x="0" y="606838"/>
                </a:lnTo>
                <a:lnTo>
                  <a:pt x="996" y="673435"/>
                </a:lnTo>
                <a:lnTo>
                  <a:pt x="3529" y="734299"/>
                </a:lnTo>
                <a:lnTo>
                  <a:pt x="7516" y="788479"/>
                </a:lnTo>
                <a:lnTo>
                  <a:pt x="12874" y="835023"/>
                </a:lnTo>
                <a:lnTo>
                  <a:pt x="19522" y="872982"/>
                </a:lnTo>
                <a:lnTo>
                  <a:pt x="36356" y="919336"/>
                </a:lnTo>
                <a:lnTo>
                  <a:pt x="46378" y="925830"/>
                </a:lnTo>
                <a:lnTo>
                  <a:pt x="56705" y="920226"/>
                </a:lnTo>
                <a:lnTo>
                  <a:pt x="77095" y="875478"/>
                </a:lnTo>
                <a:lnTo>
                  <a:pt x="86819" y="838218"/>
                </a:lnTo>
                <a:lnTo>
                  <a:pt x="96003" y="792289"/>
                </a:lnTo>
                <a:lnTo>
                  <a:pt x="104479" y="738634"/>
                </a:lnTo>
                <a:lnTo>
                  <a:pt x="112077" y="678193"/>
                </a:lnTo>
                <a:lnTo>
                  <a:pt x="118628" y="611910"/>
                </a:lnTo>
                <a:lnTo>
                  <a:pt x="123962" y="540725"/>
                </a:lnTo>
                <a:lnTo>
                  <a:pt x="127912" y="465581"/>
                </a:lnTo>
                <a:lnTo>
                  <a:pt x="130214" y="390371"/>
                </a:lnTo>
                <a:lnTo>
                  <a:pt x="130783" y="318991"/>
                </a:lnTo>
                <a:close/>
              </a:path>
            </a:pathLst>
          </a:custGeom>
          <a:solidFill>
            <a:srgbClr val="000099"/>
          </a:solidFill>
        </p:spPr>
        <p:txBody>
          <a:bodyPr wrap="square" lIns="0" tIns="0" rIns="0" bIns="0" rtlCol="0"/>
          <a:lstStyle/>
          <a:p>
            <a:endParaRPr sz="1540"/>
          </a:p>
        </p:txBody>
      </p:sp>
      <p:sp>
        <p:nvSpPr>
          <p:cNvPr id="25" name="object 25"/>
          <p:cNvSpPr/>
          <p:nvPr/>
        </p:nvSpPr>
        <p:spPr>
          <a:xfrm>
            <a:off x="6686330" y="4899316"/>
            <a:ext cx="120544" cy="800914"/>
          </a:xfrm>
          <a:custGeom>
            <a:avLst/>
            <a:gdLst/>
            <a:ahLst/>
            <a:cxnLst/>
            <a:rect l="l" t="t" r="r" b="b"/>
            <a:pathLst>
              <a:path w="140970" h="936625">
                <a:moveTo>
                  <a:pt x="140432" y="317532"/>
                </a:moveTo>
                <a:lnTo>
                  <a:pt x="139647" y="264471"/>
                </a:lnTo>
                <a:lnTo>
                  <a:pt x="137709" y="211450"/>
                </a:lnTo>
                <a:lnTo>
                  <a:pt x="134336" y="158496"/>
                </a:lnTo>
                <a:lnTo>
                  <a:pt x="127519" y="97245"/>
                </a:lnTo>
                <a:lnTo>
                  <a:pt x="113722" y="31365"/>
                </a:lnTo>
                <a:lnTo>
                  <a:pt x="94712" y="1523"/>
                </a:lnTo>
                <a:lnTo>
                  <a:pt x="93950" y="1523"/>
                </a:lnTo>
                <a:lnTo>
                  <a:pt x="92426" y="761"/>
                </a:lnTo>
                <a:lnTo>
                  <a:pt x="91664" y="761"/>
                </a:lnTo>
                <a:lnTo>
                  <a:pt x="90140" y="0"/>
                </a:lnTo>
                <a:lnTo>
                  <a:pt x="87092" y="0"/>
                </a:lnTo>
                <a:lnTo>
                  <a:pt x="87092" y="762"/>
                </a:lnTo>
                <a:lnTo>
                  <a:pt x="86330" y="762"/>
                </a:lnTo>
                <a:lnTo>
                  <a:pt x="81758" y="2286"/>
                </a:lnTo>
                <a:lnTo>
                  <a:pt x="54469" y="52387"/>
                </a:lnTo>
                <a:lnTo>
                  <a:pt x="40610" y="108204"/>
                </a:lnTo>
                <a:lnTo>
                  <a:pt x="26701" y="189052"/>
                </a:lnTo>
                <a:lnTo>
                  <a:pt x="20141" y="240293"/>
                </a:lnTo>
                <a:lnTo>
                  <a:pt x="14668" y="291649"/>
                </a:lnTo>
                <a:lnTo>
                  <a:pt x="10117" y="343121"/>
                </a:lnTo>
                <a:lnTo>
                  <a:pt x="4796" y="418338"/>
                </a:lnTo>
                <a:lnTo>
                  <a:pt x="4034" y="441959"/>
                </a:lnTo>
                <a:lnTo>
                  <a:pt x="2510" y="465581"/>
                </a:lnTo>
                <a:lnTo>
                  <a:pt x="500" y="543316"/>
                </a:lnTo>
                <a:lnTo>
                  <a:pt x="0" y="597913"/>
                </a:lnTo>
                <a:lnTo>
                  <a:pt x="428" y="652656"/>
                </a:lnTo>
                <a:lnTo>
                  <a:pt x="1967" y="707210"/>
                </a:lnTo>
                <a:lnTo>
                  <a:pt x="4796" y="761238"/>
                </a:lnTo>
                <a:lnTo>
                  <a:pt x="9331" y="808479"/>
                </a:lnTo>
                <a:lnTo>
                  <a:pt x="9331" y="611726"/>
                </a:lnTo>
                <a:lnTo>
                  <a:pt x="9599" y="561989"/>
                </a:lnTo>
                <a:lnTo>
                  <a:pt x="13178" y="441959"/>
                </a:lnTo>
                <a:lnTo>
                  <a:pt x="17958" y="369057"/>
                </a:lnTo>
                <a:lnTo>
                  <a:pt x="21749" y="319659"/>
                </a:lnTo>
                <a:lnTo>
                  <a:pt x="26352" y="270287"/>
                </a:lnTo>
                <a:lnTo>
                  <a:pt x="32039" y="221089"/>
                </a:lnTo>
                <a:lnTo>
                  <a:pt x="41372" y="155448"/>
                </a:lnTo>
                <a:lnTo>
                  <a:pt x="49829" y="110191"/>
                </a:lnTo>
                <a:lnTo>
                  <a:pt x="67632" y="43382"/>
                </a:lnTo>
                <a:lnTo>
                  <a:pt x="84806" y="12192"/>
                </a:lnTo>
                <a:lnTo>
                  <a:pt x="85568" y="10668"/>
                </a:lnTo>
                <a:lnTo>
                  <a:pt x="87092" y="10668"/>
                </a:lnTo>
                <a:lnTo>
                  <a:pt x="87854" y="9906"/>
                </a:lnTo>
                <a:lnTo>
                  <a:pt x="90140" y="9906"/>
                </a:lnTo>
                <a:lnTo>
                  <a:pt x="93188" y="11430"/>
                </a:lnTo>
                <a:lnTo>
                  <a:pt x="93950" y="12954"/>
                </a:lnTo>
                <a:lnTo>
                  <a:pt x="95474" y="13716"/>
                </a:lnTo>
                <a:lnTo>
                  <a:pt x="112238" y="63246"/>
                </a:lnTo>
                <a:lnTo>
                  <a:pt x="119858" y="112776"/>
                </a:lnTo>
                <a:lnTo>
                  <a:pt x="122144" y="128016"/>
                </a:lnTo>
                <a:lnTo>
                  <a:pt x="123668" y="143256"/>
                </a:lnTo>
                <a:lnTo>
                  <a:pt x="124430" y="159258"/>
                </a:lnTo>
                <a:lnTo>
                  <a:pt x="127972" y="207045"/>
                </a:lnTo>
                <a:lnTo>
                  <a:pt x="130078" y="255322"/>
                </a:lnTo>
                <a:lnTo>
                  <a:pt x="131023" y="303784"/>
                </a:lnTo>
                <a:lnTo>
                  <a:pt x="131081" y="585223"/>
                </a:lnTo>
                <a:lnTo>
                  <a:pt x="132253" y="570605"/>
                </a:lnTo>
                <a:lnTo>
                  <a:pt x="135098" y="518159"/>
                </a:lnTo>
                <a:lnTo>
                  <a:pt x="136622" y="494538"/>
                </a:lnTo>
                <a:lnTo>
                  <a:pt x="137384" y="470916"/>
                </a:lnTo>
                <a:lnTo>
                  <a:pt x="138908" y="447294"/>
                </a:lnTo>
                <a:lnTo>
                  <a:pt x="139670" y="423672"/>
                </a:lnTo>
                <a:lnTo>
                  <a:pt x="140346" y="370607"/>
                </a:lnTo>
                <a:lnTo>
                  <a:pt x="140432" y="317532"/>
                </a:lnTo>
                <a:close/>
              </a:path>
              <a:path w="140970" h="936625">
                <a:moveTo>
                  <a:pt x="48230" y="925068"/>
                </a:moveTo>
                <a:lnTo>
                  <a:pt x="46706" y="923544"/>
                </a:lnTo>
                <a:lnTo>
                  <a:pt x="45182" y="922782"/>
                </a:lnTo>
                <a:lnTo>
                  <a:pt x="42896" y="918972"/>
                </a:lnTo>
                <a:lnTo>
                  <a:pt x="25189" y="857378"/>
                </a:lnTo>
                <a:lnTo>
                  <a:pt x="16988" y="793242"/>
                </a:lnTo>
                <a:lnTo>
                  <a:pt x="14702" y="760476"/>
                </a:lnTo>
                <a:lnTo>
                  <a:pt x="11881" y="711361"/>
                </a:lnTo>
                <a:lnTo>
                  <a:pt x="10091" y="661648"/>
                </a:lnTo>
                <a:lnTo>
                  <a:pt x="9331" y="611726"/>
                </a:lnTo>
                <a:lnTo>
                  <a:pt x="9331" y="808479"/>
                </a:lnTo>
                <a:lnTo>
                  <a:pt x="16131" y="860607"/>
                </a:lnTo>
                <a:lnTo>
                  <a:pt x="35276" y="924306"/>
                </a:lnTo>
                <a:lnTo>
                  <a:pt x="41372" y="931926"/>
                </a:lnTo>
                <a:lnTo>
                  <a:pt x="41372" y="932688"/>
                </a:lnTo>
                <a:lnTo>
                  <a:pt x="42134" y="932688"/>
                </a:lnTo>
                <a:lnTo>
                  <a:pt x="44420" y="934212"/>
                </a:lnTo>
                <a:lnTo>
                  <a:pt x="45944" y="934974"/>
                </a:lnTo>
                <a:lnTo>
                  <a:pt x="46706" y="934974"/>
                </a:lnTo>
                <a:lnTo>
                  <a:pt x="47468" y="935355"/>
                </a:lnTo>
                <a:lnTo>
                  <a:pt x="47468" y="925068"/>
                </a:lnTo>
                <a:lnTo>
                  <a:pt x="48230" y="925068"/>
                </a:lnTo>
                <a:close/>
              </a:path>
              <a:path w="140970" h="936625">
                <a:moveTo>
                  <a:pt x="53564" y="935736"/>
                </a:moveTo>
                <a:lnTo>
                  <a:pt x="53564" y="926591"/>
                </a:lnTo>
                <a:lnTo>
                  <a:pt x="50516" y="926591"/>
                </a:lnTo>
                <a:lnTo>
                  <a:pt x="47468" y="925068"/>
                </a:lnTo>
                <a:lnTo>
                  <a:pt x="47468" y="935355"/>
                </a:lnTo>
                <a:lnTo>
                  <a:pt x="48230" y="935736"/>
                </a:lnTo>
                <a:lnTo>
                  <a:pt x="50516" y="935736"/>
                </a:lnTo>
                <a:lnTo>
                  <a:pt x="50516" y="936497"/>
                </a:lnTo>
                <a:lnTo>
                  <a:pt x="51278" y="936497"/>
                </a:lnTo>
                <a:lnTo>
                  <a:pt x="52802" y="935736"/>
                </a:lnTo>
                <a:lnTo>
                  <a:pt x="53564" y="935736"/>
                </a:lnTo>
                <a:close/>
              </a:path>
              <a:path w="140970" h="936625">
                <a:moveTo>
                  <a:pt x="51278" y="926591"/>
                </a:moveTo>
                <a:lnTo>
                  <a:pt x="48992" y="925830"/>
                </a:lnTo>
                <a:lnTo>
                  <a:pt x="50516" y="926591"/>
                </a:lnTo>
                <a:lnTo>
                  <a:pt x="51278" y="926591"/>
                </a:lnTo>
                <a:close/>
              </a:path>
              <a:path w="140970" h="936625">
                <a:moveTo>
                  <a:pt x="131081" y="585223"/>
                </a:moveTo>
                <a:lnTo>
                  <a:pt x="131081" y="352128"/>
                </a:lnTo>
                <a:lnTo>
                  <a:pt x="130526" y="400050"/>
                </a:lnTo>
                <a:lnTo>
                  <a:pt x="127478" y="494538"/>
                </a:lnTo>
                <a:lnTo>
                  <a:pt x="120050" y="602704"/>
                </a:lnTo>
                <a:lnTo>
                  <a:pt x="115262" y="656759"/>
                </a:lnTo>
                <a:lnTo>
                  <a:pt x="109233" y="710655"/>
                </a:lnTo>
                <a:lnTo>
                  <a:pt x="99284" y="781050"/>
                </a:lnTo>
                <a:lnTo>
                  <a:pt x="90757" y="826409"/>
                </a:lnTo>
                <a:lnTo>
                  <a:pt x="73067" y="893026"/>
                </a:lnTo>
                <a:lnTo>
                  <a:pt x="55850" y="924306"/>
                </a:lnTo>
                <a:lnTo>
                  <a:pt x="55088" y="925830"/>
                </a:lnTo>
                <a:lnTo>
                  <a:pt x="53564" y="925830"/>
                </a:lnTo>
                <a:lnTo>
                  <a:pt x="52802" y="926591"/>
                </a:lnTo>
                <a:lnTo>
                  <a:pt x="53564" y="926591"/>
                </a:lnTo>
                <a:lnTo>
                  <a:pt x="53564" y="935736"/>
                </a:lnTo>
                <a:lnTo>
                  <a:pt x="55850" y="935736"/>
                </a:lnTo>
                <a:lnTo>
                  <a:pt x="55850" y="934974"/>
                </a:lnTo>
                <a:lnTo>
                  <a:pt x="58136" y="934212"/>
                </a:lnTo>
                <a:lnTo>
                  <a:pt x="88731" y="875437"/>
                </a:lnTo>
                <a:lnTo>
                  <a:pt x="103094" y="813816"/>
                </a:lnTo>
                <a:lnTo>
                  <a:pt x="105380" y="798576"/>
                </a:lnTo>
                <a:lnTo>
                  <a:pt x="108428" y="782574"/>
                </a:lnTo>
                <a:lnTo>
                  <a:pt x="115889" y="730500"/>
                </a:lnTo>
                <a:lnTo>
                  <a:pt x="122467" y="677399"/>
                </a:lnTo>
                <a:lnTo>
                  <a:pt x="127982" y="623892"/>
                </a:lnTo>
                <a:lnTo>
                  <a:pt x="131081" y="585223"/>
                </a:lnTo>
                <a:close/>
              </a:path>
              <a:path w="140970" h="936625">
                <a:moveTo>
                  <a:pt x="90902" y="10668"/>
                </a:moveTo>
                <a:lnTo>
                  <a:pt x="90140" y="9906"/>
                </a:lnTo>
                <a:lnTo>
                  <a:pt x="89378" y="9906"/>
                </a:lnTo>
                <a:lnTo>
                  <a:pt x="90902" y="10668"/>
                </a:lnTo>
                <a:close/>
              </a:path>
            </a:pathLst>
          </a:custGeom>
          <a:solidFill>
            <a:srgbClr val="000000"/>
          </a:solidFill>
        </p:spPr>
        <p:txBody>
          <a:bodyPr wrap="square" lIns="0" tIns="0" rIns="0" bIns="0" rtlCol="0"/>
          <a:lstStyle/>
          <a:p>
            <a:endParaRPr sz="154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379" y="408633"/>
            <a:ext cx="5067007" cy="418513"/>
          </a:xfrm>
          <a:prstGeom prst="rect">
            <a:avLst/>
          </a:prstGeom>
        </p:spPr>
        <p:txBody>
          <a:bodyPr vert="horz" wrap="square" lIns="0" tIns="10859" rIns="0" bIns="0" rtlCol="0">
            <a:spAutoFit/>
          </a:bodyPr>
          <a:lstStyle/>
          <a:p>
            <a:pPr marL="12700">
              <a:lnSpc>
                <a:spcPct val="100000"/>
              </a:lnSpc>
              <a:spcBef>
                <a:spcPts val="100"/>
              </a:spcBef>
            </a:pPr>
            <a:r>
              <a:rPr lang="en-US" sz="2565" spc="170" dirty="0">
                <a:solidFill>
                  <a:srgbClr val="FF0000"/>
                </a:solidFill>
                <a:latin typeface="Times New Roman" panose="02020603050405020304"/>
                <a:cs typeface="Times New Roman" panose="02020603050405020304"/>
              </a:rPr>
              <a:t>角点响应方程</a:t>
            </a:r>
            <a:endParaRPr sz="2050" dirty="0">
              <a:latin typeface="Times New Roman" panose="02020603050405020304"/>
              <a:cs typeface="Times New Roman" panose="02020603050405020304"/>
            </a:endParaRPr>
          </a:p>
        </p:txBody>
      </p:sp>
      <p:sp>
        <p:nvSpPr>
          <p:cNvPr id="3" name="object 3"/>
          <p:cNvSpPr/>
          <p:nvPr/>
        </p:nvSpPr>
        <p:spPr>
          <a:xfrm>
            <a:off x="4116005" y="1992566"/>
            <a:ext cx="3714071" cy="3714071"/>
          </a:xfrm>
          <a:custGeom>
            <a:avLst/>
            <a:gdLst/>
            <a:ahLst/>
            <a:cxnLst/>
            <a:rect l="l" t="t" r="r" b="b"/>
            <a:pathLst>
              <a:path w="4343400" h="4343400">
                <a:moveTo>
                  <a:pt x="0" y="0"/>
                </a:moveTo>
                <a:lnTo>
                  <a:pt x="0" y="4343400"/>
                </a:lnTo>
                <a:lnTo>
                  <a:pt x="4343399" y="4343400"/>
                </a:lnTo>
                <a:lnTo>
                  <a:pt x="4343399" y="0"/>
                </a:lnTo>
                <a:lnTo>
                  <a:pt x="0" y="0"/>
                </a:lnTo>
                <a:close/>
              </a:path>
            </a:pathLst>
          </a:custGeom>
          <a:solidFill>
            <a:srgbClr val="F38F67"/>
          </a:solidFill>
        </p:spPr>
        <p:txBody>
          <a:bodyPr wrap="square" lIns="0" tIns="0" rIns="0" bIns="0" rtlCol="0"/>
          <a:lstStyle/>
          <a:p>
            <a:endParaRPr sz="1540"/>
          </a:p>
        </p:txBody>
      </p:sp>
      <p:sp>
        <p:nvSpPr>
          <p:cNvPr id="4" name="object 4"/>
          <p:cNvSpPr/>
          <p:nvPr/>
        </p:nvSpPr>
        <p:spPr>
          <a:xfrm>
            <a:off x="4112095" y="1988656"/>
            <a:ext cx="3722759" cy="3722759"/>
          </a:xfrm>
          <a:custGeom>
            <a:avLst/>
            <a:gdLst/>
            <a:ahLst/>
            <a:cxnLst/>
            <a:rect l="l" t="t" r="r" b="b"/>
            <a:pathLst>
              <a:path w="4353559" h="4353560">
                <a:moveTo>
                  <a:pt x="4353306" y="4353306"/>
                </a:moveTo>
                <a:lnTo>
                  <a:pt x="4353306" y="0"/>
                </a:lnTo>
                <a:lnTo>
                  <a:pt x="0" y="0"/>
                </a:lnTo>
                <a:lnTo>
                  <a:pt x="0" y="4353306"/>
                </a:lnTo>
                <a:lnTo>
                  <a:pt x="4572" y="4353306"/>
                </a:lnTo>
                <a:lnTo>
                  <a:pt x="4572" y="9906"/>
                </a:lnTo>
                <a:lnTo>
                  <a:pt x="9905" y="4572"/>
                </a:lnTo>
                <a:lnTo>
                  <a:pt x="9905" y="9906"/>
                </a:lnTo>
                <a:lnTo>
                  <a:pt x="4343399" y="9906"/>
                </a:lnTo>
                <a:lnTo>
                  <a:pt x="4343399" y="4571"/>
                </a:lnTo>
                <a:lnTo>
                  <a:pt x="4347959" y="9906"/>
                </a:lnTo>
                <a:lnTo>
                  <a:pt x="4347959" y="4353306"/>
                </a:lnTo>
                <a:lnTo>
                  <a:pt x="4353306" y="4353306"/>
                </a:lnTo>
                <a:close/>
              </a:path>
              <a:path w="4353559" h="4353560">
                <a:moveTo>
                  <a:pt x="9905" y="9906"/>
                </a:moveTo>
                <a:lnTo>
                  <a:pt x="9905" y="4572"/>
                </a:lnTo>
                <a:lnTo>
                  <a:pt x="4572" y="9906"/>
                </a:lnTo>
                <a:lnTo>
                  <a:pt x="9905" y="9906"/>
                </a:lnTo>
                <a:close/>
              </a:path>
              <a:path w="4353559" h="4353560">
                <a:moveTo>
                  <a:pt x="9906" y="4343400"/>
                </a:moveTo>
                <a:lnTo>
                  <a:pt x="9905" y="9906"/>
                </a:lnTo>
                <a:lnTo>
                  <a:pt x="4572" y="9906"/>
                </a:lnTo>
                <a:lnTo>
                  <a:pt x="4572" y="4343400"/>
                </a:lnTo>
                <a:lnTo>
                  <a:pt x="9906" y="4343400"/>
                </a:lnTo>
                <a:close/>
              </a:path>
              <a:path w="4353559" h="4353560">
                <a:moveTo>
                  <a:pt x="4347959" y="4343400"/>
                </a:moveTo>
                <a:lnTo>
                  <a:pt x="4572" y="4343400"/>
                </a:lnTo>
                <a:lnTo>
                  <a:pt x="9906" y="4347972"/>
                </a:lnTo>
                <a:lnTo>
                  <a:pt x="9906" y="4353306"/>
                </a:lnTo>
                <a:lnTo>
                  <a:pt x="4343399" y="4353306"/>
                </a:lnTo>
                <a:lnTo>
                  <a:pt x="4343399" y="4347972"/>
                </a:lnTo>
                <a:lnTo>
                  <a:pt x="4347959" y="4343400"/>
                </a:lnTo>
                <a:close/>
              </a:path>
              <a:path w="4353559" h="4353560">
                <a:moveTo>
                  <a:pt x="9906" y="4353306"/>
                </a:moveTo>
                <a:lnTo>
                  <a:pt x="9906" y="4347972"/>
                </a:lnTo>
                <a:lnTo>
                  <a:pt x="4572" y="4343400"/>
                </a:lnTo>
                <a:lnTo>
                  <a:pt x="4572" y="4353306"/>
                </a:lnTo>
                <a:lnTo>
                  <a:pt x="9906" y="4353306"/>
                </a:lnTo>
                <a:close/>
              </a:path>
              <a:path w="4353559" h="4353560">
                <a:moveTo>
                  <a:pt x="4347959" y="9906"/>
                </a:moveTo>
                <a:lnTo>
                  <a:pt x="4343399" y="4571"/>
                </a:lnTo>
                <a:lnTo>
                  <a:pt x="4343399" y="9906"/>
                </a:lnTo>
                <a:lnTo>
                  <a:pt x="4347959" y="9906"/>
                </a:lnTo>
                <a:close/>
              </a:path>
              <a:path w="4353559" h="4353560">
                <a:moveTo>
                  <a:pt x="4347959" y="4343400"/>
                </a:moveTo>
                <a:lnTo>
                  <a:pt x="4347959" y="9906"/>
                </a:lnTo>
                <a:lnTo>
                  <a:pt x="4343399" y="9906"/>
                </a:lnTo>
                <a:lnTo>
                  <a:pt x="4343399" y="4343400"/>
                </a:lnTo>
                <a:lnTo>
                  <a:pt x="4347959" y="4343400"/>
                </a:lnTo>
                <a:close/>
              </a:path>
              <a:path w="4353559" h="4353560">
                <a:moveTo>
                  <a:pt x="4347959" y="4353306"/>
                </a:moveTo>
                <a:lnTo>
                  <a:pt x="4347959" y="4343400"/>
                </a:lnTo>
                <a:lnTo>
                  <a:pt x="4343399" y="4347972"/>
                </a:lnTo>
                <a:lnTo>
                  <a:pt x="4343399" y="4353306"/>
                </a:lnTo>
                <a:lnTo>
                  <a:pt x="4347959" y="4353306"/>
                </a:lnTo>
                <a:close/>
              </a:path>
            </a:pathLst>
          </a:custGeom>
          <a:solidFill>
            <a:srgbClr val="000000"/>
          </a:solidFill>
        </p:spPr>
        <p:txBody>
          <a:bodyPr wrap="square" lIns="0" tIns="0" rIns="0" bIns="0" rtlCol="0"/>
          <a:lstStyle/>
          <a:p>
            <a:endParaRPr sz="1540"/>
          </a:p>
        </p:txBody>
      </p:sp>
      <p:sp>
        <p:nvSpPr>
          <p:cNvPr id="5" name="object 5"/>
          <p:cNvSpPr/>
          <p:nvPr/>
        </p:nvSpPr>
        <p:spPr>
          <a:xfrm>
            <a:off x="4506960" y="1992566"/>
            <a:ext cx="3323116" cy="3367099"/>
          </a:xfrm>
          <a:custGeom>
            <a:avLst/>
            <a:gdLst/>
            <a:ahLst/>
            <a:cxnLst/>
            <a:rect l="l" t="t" r="r" b="b"/>
            <a:pathLst>
              <a:path w="3886200" h="3937635">
                <a:moveTo>
                  <a:pt x="3886200" y="2971799"/>
                </a:moveTo>
                <a:lnTo>
                  <a:pt x="3886200" y="0"/>
                </a:lnTo>
                <a:lnTo>
                  <a:pt x="1066799" y="0"/>
                </a:lnTo>
                <a:lnTo>
                  <a:pt x="0" y="3048000"/>
                </a:lnTo>
                <a:lnTo>
                  <a:pt x="881634" y="3937254"/>
                </a:lnTo>
                <a:lnTo>
                  <a:pt x="3886200" y="2971799"/>
                </a:lnTo>
                <a:close/>
              </a:path>
            </a:pathLst>
          </a:custGeom>
          <a:solidFill>
            <a:srgbClr val="FE8637"/>
          </a:solidFill>
        </p:spPr>
        <p:txBody>
          <a:bodyPr wrap="square" lIns="0" tIns="0" rIns="0" bIns="0" rtlCol="0"/>
          <a:lstStyle/>
          <a:p>
            <a:endParaRPr sz="1540"/>
          </a:p>
        </p:txBody>
      </p:sp>
      <p:sp>
        <p:nvSpPr>
          <p:cNvPr id="6" name="object 6"/>
          <p:cNvSpPr/>
          <p:nvPr/>
        </p:nvSpPr>
        <p:spPr>
          <a:xfrm>
            <a:off x="4503050" y="1988656"/>
            <a:ext cx="3331804" cy="3375244"/>
          </a:xfrm>
          <a:custGeom>
            <a:avLst/>
            <a:gdLst/>
            <a:ahLst/>
            <a:cxnLst/>
            <a:rect l="l" t="t" r="r" b="b"/>
            <a:pathLst>
              <a:path w="3896359" h="3947160">
                <a:moveTo>
                  <a:pt x="3896106" y="2978658"/>
                </a:moveTo>
                <a:lnTo>
                  <a:pt x="3896106" y="2286"/>
                </a:lnTo>
                <a:lnTo>
                  <a:pt x="3893820" y="0"/>
                </a:lnTo>
                <a:lnTo>
                  <a:pt x="1069848" y="0"/>
                </a:lnTo>
                <a:lnTo>
                  <a:pt x="1067561" y="1524"/>
                </a:lnTo>
                <a:lnTo>
                  <a:pt x="1067561" y="3048"/>
                </a:lnTo>
                <a:lnTo>
                  <a:pt x="762" y="3051048"/>
                </a:lnTo>
                <a:lnTo>
                  <a:pt x="0" y="3053334"/>
                </a:lnTo>
                <a:lnTo>
                  <a:pt x="0" y="3054858"/>
                </a:lnTo>
                <a:lnTo>
                  <a:pt x="8382" y="3063305"/>
                </a:lnTo>
                <a:lnTo>
                  <a:pt x="8382" y="3049524"/>
                </a:lnTo>
                <a:lnTo>
                  <a:pt x="10324" y="3051485"/>
                </a:lnTo>
                <a:lnTo>
                  <a:pt x="1071371" y="19920"/>
                </a:lnTo>
                <a:lnTo>
                  <a:pt x="1071371" y="9906"/>
                </a:lnTo>
                <a:lnTo>
                  <a:pt x="1075943" y="6858"/>
                </a:lnTo>
                <a:lnTo>
                  <a:pt x="1075944" y="9906"/>
                </a:lnTo>
                <a:lnTo>
                  <a:pt x="3886200" y="9906"/>
                </a:lnTo>
                <a:lnTo>
                  <a:pt x="3886200" y="4571"/>
                </a:lnTo>
                <a:lnTo>
                  <a:pt x="3890772" y="9906"/>
                </a:lnTo>
                <a:lnTo>
                  <a:pt x="3890772" y="2981433"/>
                </a:lnTo>
                <a:lnTo>
                  <a:pt x="3892296" y="2980944"/>
                </a:lnTo>
                <a:lnTo>
                  <a:pt x="3894582" y="2980944"/>
                </a:lnTo>
                <a:lnTo>
                  <a:pt x="3896106" y="2978658"/>
                </a:lnTo>
                <a:close/>
              </a:path>
              <a:path w="3896359" h="3947160">
                <a:moveTo>
                  <a:pt x="10324" y="3051485"/>
                </a:moveTo>
                <a:lnTo>
                  <a:pt x="8382" y="3049524"/>
                </a:lnTo>
                <a:lnTo>
                  <a:pt x="9144" y="3054858"/>
                </a:lnTo>
                <a:lnTo>
                  <a:pt x="10324" y="3051485"/>
                </a:lnTo>
                <a:close/>
              </a:path>
              <a:path w="3896359" h="3947160">
                <a:moveTo>
                  <a:pt x="887005" y="3936508"/>
                </a:moveTo>
                <a:lnTo>
                  <a:pt x="10324" y="3051485"/>
                </a:lnTo>
                <a:lnTo>
                  <a:pt x="9144" y="3054858"/>
                </a:lnTo>
                <a:lnTo>
                  <a:pt x="8382" y="3049524"/>
                </a:lnTo>
                <a:lnTo>
                  <a:pt x="8382" y="3063305"/>
                </a:lnTo>
                <a:lnTo>
                  <a:pt x="882396" y="3945636"/>
                </a:lnTo>
                <a:lnTo>
                  <a:pt x="884682" y="3946779"/>
                </a:lnTo>
                <a:lnTo>
                  <a:pt x="884682" y="3937254"/>
                </a:lnTo>
                <a:lnTo>
                  <a:pt x="887005" y="3936508"/>
                </a:lnTo>
                <a:close/>
              </a:path>
              <a:path w="3896359" h="3947160">
                <a:moveTo>
                  <a:pt x="889254" y="3938778"/>
                </a:moveTo>
                <a:lnTo>
                  <a:pt x="887005" y="3936508"/>
                </a:lnTo>
                <a:lnTo>
                  <a:pt x="884682" y="3937254"/>
                </a:lnTo>
                <a:lnTo>
                  <a:pt x="889254" y="3938778"/>
                </a:lnTo>
                <a:close/>
              </a:path>
              <a:path w="3896359" h="3947160">
                <a:moveTo>
                  <a:pt x="889254" y="3945908"/>
                </a:moveTo>
                <a:lnTo>
                  <a:pt x="889254" y="3938778"/>
                </a:lnTo>
                <a:lnTo>
                  <a:pt x="884682" y="3937254"/>
                </a:lnTo>
                <a:lnTo>
                  <a:pt x="884682" y="3946779"/>
                </a:lnTo>
                <a:lnTo>
                  <a:pt x="885444" y="3947160"/>
                </a:lnTo>
                <a:lnTo>
                  <a:pt x="889254" y="3945908"/>
                </a:lnTo>
                <a:close/>
              </a:path>
              <a:path w="3896359" h="3947160">
                <a:moveTo>
                  <a:pt x="3890010" y="2972562"/>
                </a:moveTo>
                <a:lnTo>
                  <a:pt x="887005" y="3936508"/>
                </a:lnTo>
                <a:lnTo>
                  <a:pt x="889254" y="3938778"/>
                </a:lnTo>
                <a:lnTo>
                  <a:pt x="889254" y="3945908"/>
                </a:lnTo>
                <a:lnTo>
                  <a:pt x="3886200" y="2982902"/>
                </a:lnTo>
                <a:lnTo>
                  <a:pt x="3886200" y="2976372"/>
                </a:lnTo>
                <a:lnTo>
                  <a:pt x="3890010" y="2972562"/>
                </a:lnTo>
                <a:close/>
              </a:path>
              <a:path w="3896359" h="3947160">
                <a:moveTo>
                  <a:pt x="1075943" y="6858"/>
                </a:moveTo>
                <a:lnTo>
                  <a:pt x="1071371" y="9906"/>
                </a:lnTo>
                <a:lnTo>
                  <a:pt x="1074877" y="9906"/>
                </a:lnTo>
                <a:lnTo>
                  <a:pt x="1075943" y="6858"/>
                </a:lnTo>
                <a:close/>
              </a:path>
              <a:path w="3896359" h="3947160">
                <a:moveTo>
                  <a:pt x="1074877" y="9906"/>
                </a:moveTo>
                <a:lnTo>
                  <a:pt x="1071371" y="9906"/>
                </a:lnTo>
                <a:lnTo>
                  <a:pt x="1071371" y="19920"/>
                </a:lnTo>
                <a:lnTo>
                  <a:pt x="1074877" y="9906"/>
                </a:lnTo>
                <a:close/>
              </a:path>
              <a:path w="3896359" h="3947160">
                <a:moveTo>
                  <a:pt x="1075944" y="9906"/>
                </a:moveTo>
                <a:lnTo>
                  <a:pt x="1075943" y="6858"/>
                </a:lnTo>
                <a:lnTo>
                  <a:pt x="1074877" y="9906"/>
                </a:lnTo>
                <a:lnTo>
                  <a:pt x="1075944" y="9906"/>
                </a:lnTo>
                <a:close/>
              </a:path>
              <a:path w="3896359" h="3947160">
                <a:moveTo>
                  <a:pt x="3890772" y="9906"/>
                </a:moveTo>
                <a:lnTo>
                  <a:pt x="3886200" y="4571"/>
                </a:lnTo>
                <a:lnTo>
                  <a:pt x="3886200" y="9906"/>
                </a:lnTo>
                <a:lnTo>
                  <a:pt x="3890772" y="9906"/>
                </a:lnTo>
                <a:close/>
              </a:path>
              <a:path w="3896359" h="3947160">
                <a:moveTo>
                  <a:pt x="3890772" y="2981433"/>
                </a:moveTo>
                <a:lnTo>
                  <a:pt x="3890772" y="9906"/>
                </a:lnTo>
                <a:lnTo>
                  <a:pt x="3886200" y="9906"/>
                </a:lnTo>
                <a:lnTo>
                  <a:pt x="3886200" y="2973784"/>
                </a:lnTo>
                <a:lnTo>
                  <a:pt x="3890010" y="2972562"/>
                </a:lnTo>
                <a:lnTo>
                  <a:pt x="3890010" y="2981678"/>
                </a:lnTo>
                <a:lnTo>
                  <a:pt x="3890772" y="2981433"/>
                </a:lnTo>
                <a:close/>
              </a:path>
              <a:path w="3896359" h="3947160">
                <a:moveTo>
                  <a:pt x="3890010" y="2981678"/>
                </a:moveTo>
                <a:lnTo>
                  <a:pt x="3890010" y="2972562"/>
                </a:lnTo>
                <a:lnTo>
                  <a:pt x="3886200" y="2976372"/>
                </a:lnTo>
                <a:lnTo>
                  <a:pt x="3886200" y="2982902"/>
                </a:lnTo>
                <a:lnTo>
                  <a:pt x="3890010" y="2981678"/>
                </a:lnTo>
                <a:close/>
              </a:path>
            </a:pathLst>
          </a:custGeom>
          <a:solidFill>
            <a:srgbClr val="000000"/>
          </a:solidFill>
        </p:spPr>
        <p:txBody>
          <a:bodyPr wrap="square" lIns="0" tIns="0" rIns="0" bIns="0" rtlCol="0"/>
          <a:lstStyle/>
          <a:p>
            <a:endParaRPr sz="1540"/>
          </a:p>
        </p:txBody>
      </p:sp>
      <p:sp>
        <p:nvSpPr>
          <p:cNvPr id="7" name="object 7"/>
          <p:cNvSpPr/>
          <p:nvPr/>
        </p:nvSpPr>
        <p:spPr>
          <a:xfrm>
            <a:off x="4116005" y="4207978"/>
            <a:ext cx="1496488" cy="1498660"/>
          </a:xfrm>
          <a:custGeom>
            <a:avLst/>
            <a:gdLst/>
            <a:ahLst/>
            <a:cxnLst/>
            <a:rect l="l" t="t" r="r" b="b"/>
            <a:pathLst>
              <a:path w="1750059" h="1752600">
                <a:moveTo>
                  <a:pt x="1749552" y="1752600"/>
                </a:moveTo>
                <a:lnTo>
                  <a:pt x="0" y="0"/>
                </a:lnTo>
                <a:lnTo>
                  <a:pt x="0" y="1752600"/>
                </a:lnTo>
                <a:lnTo>
                  <a:pt x="1749552" y="1752600"/>
                </a:lnTo>
                <a:close/>
              </a:path>
            </a:pathLst>
          </a:custGeom>
          <a:solidFill>
            <a:srgbClr val="B2B2B2"/>
          </a:solidFill>
        </p:spPr>
        <p:txBody>
          <a:bodyPr wrap="square" lIns="0" tIns="0" rIns="0" bIns="0" rtlCol="0"/>
          <a:lstStyle/>
          <a:p>
            <a:endParaRPr sz="1540"/>
          </a:p>
        </p:txBody>
      </p:sp>
      <p:sp>
        <p:nvSpPr>
          <p:cNvPr id="8" name="object 8"/>
          <p:cNvSpPr/>
          <p:nvPr/>
        </p:nvSpPr>
        <p:spPr>
          <a:xfrm>
            <a:off x="4112095" y="4198203"/>
            <a:ext cx="1510063" cy="1513321"/>
          </a:xfrm>
          <a:custGeom>
            <a:avLst/>
            <a:gdLst/>
            <a:ahLst/>
            <a:cxnLst/>
            <a:rect l="l" t="t" r="r" b="b"/>
            <a:pathLst>
              <a:path w="1765934" h="1769745">
                <a:moveTo>
                  <a:pt x="1765554" y="1769364"/>
                </a:moveTo>
                <a:lnTo>
                  <a:pt x="0" y="0"/>
                </a:lnTo>
                <a:lnTo>
                  <a:pt x="0" y="1769364"/>
                </a:lnTo>
                <a:lnTo>
                  <a:pt x="1524" y="1769364"/>
                </a:lnTo>
                <a:lnTo>
                  <a:pt x="1523" y="15239"/>
                </a:lnTo>
                <a:lnTo>
                  <a:pt x="9905" y="11430"/>
                </a:lnTo>
                <a:lnTo>
                  <a:pt x="9905" y="23636"/>
                </a:lnTo>
                <a:lnTo>
                  <a:pt x="1742708" y="1759458"/>
                </a:lnTo>
                <a:lnTo>
                  <a:pt x="1754124" y="1759458"/>
                </a:lnTo>
                <a:lnTo>
                  <a:pt x="1754124" y="1769364"/>
                </a:lnTo>
                <a:lnTo>
                  <a:pt x="1765554" y="1769364"/>
                </a:lnTo>
                <a:close/>
              </a:path>
              <a:path w="1765934" h="1769745">
                <a:moveTo>
                  <a:pt x="9905" y="23636"/>
                </a:moveTo>
                <a:lnTo>
                  <a:pt x="9905" y="11430"/>
                </a:lnTo>
                <a:lnTo>
                  <a:pt x="1523" y="15239"/>
                </a:lnTo>
                <a:lnTo>
                  <a:pt x="9905" y="23636"/>
                </a:lnTo>
                <a:close/>
              </a:path>
              <a:path w="1765934" h="1769745">
                <a:moveTo>
                  <a:pt x="9906" y="1759458"/>
                </a:moveTo>
                <a:lnTo>
                  <a:pt x="9905" y="23636"/>
                </a:lnTo>
                <a:lnTo>
                  <a:pt x="1523" y="15239"/>
                </a:lnTo>
                <a:lnTo>
                  <a:pt x="1524" y="1769364"/>
                </a:lnTo>
                <a:lnTo>
                  <a:pt x="4572" y="1769364"/>
                </a:lnTo>
                <a:lnTo>
                  <a:pt x="4571" y="1759458"/>
                </a:lnTo>
                <a:lnTo>
                  <a:pt x="9906" y="1759458"/>
                </a:lnTo>
                <a:close/>
              </a:path>
              <a:path w="1765934" h="1769745">
                <a:moveTo>
                  <a:pt x="1754124" y="1769364"/>
                </a:moveTo>
                <a:lnTo>
                  <a:pt x="1754124" y="1759458"/>
                </a:lnTo>
                <a:lnTo>
                  <a:pt x="1751076" y="1767839"/>
                </a:lnTo>
                <a:lnTo>
                  <a:pt x="1742708" y="1759458"/>
                </a:lnTo>
                <a:lnTo>
                  <a:pt x="4571" y="1759458"/>
                </a:lnTo>
                <a:lnTo>
                  <a:pt x="9906" y="1764030"/>
                </a:lnTo>
                <a:lnTo>
                  <a:pt x="9905" y="1769364"/>
                </a:lnTo>
                <a:lnTo>
                  <a:pt x="1754124" y="1769364"/>
                </a:lnTo>
                <a:close/>
              </a:path>
              <a:path w="1765934" h="1769745">
                <a:moveTo>
                  <a:pt x="9905" y="1769364"/>
                </a:moveTo>
                <a:lnTo>
                  <a:pt x="9906" y="1764030"/>
                </a:lnTo>
                <a:lnTo>
                  <a:pt x="4571" y="1759458"/>
                </a:lnTo>
                <a:lnTo>
                  <a:pt x="4572" y="1769364"/>
                </a:lnTo>
                <a:lnTo>
                  <a:pt x="9905" y="1769364"/>
                </a:lnTo>
                <a:close/>
              </a:path>
              <a:path w="1765934" h="1769745">
                <a:moveTo>
                  <a:pt x="1754124" y="1759458"/>
                </a:moveTo>
                <a:lnTo>
                  <a:pt x="1742708" y="1759458"/>
                </a:lnTo>
                <a:lnTo>
                  <a:pt x="1751076" y="1767839"/>
                </a:lnTo>
                <a:lnTo>
                  <a:pt x="1754124" y="1759458"/>
                </a:lnTo>
                <a:close/>
              </a:path>
            </a:pathLst>
          </a:custGeom>
          <a:solidFill>
            <a:srgbClr val="000000"/>
          </a:solidFill>
        </p:spPr>
        <p:txBody>
          <a:bodyPr wrap="square" lIns="0" tIns="0" rIns="0" bIns="0" rtlCol="0"/>
          <a:lstStyle/>
          <a:p>
            <a:endParaRPr sz="1540"/>
          </a:p>
        </p:txBody>
      </p:sp>
      <p:sp>
        <p:nvSpPr>
          <p:cNvPr id="9" name="object 9"/>
          <p:cNvSpPr txBox="1"/>
          <p:nvPr/>
        </p:nvSpPr>
        <p:spPr>
          <a:xfrm>
            <a:off x="5497374" y="2532952"/>
            <a:ext cx="967070" cy="641350"/>
          </a:xfrm>
          <a:prstGeom prst="rect">
            <a:avLst/>
          </a:prstGeom>
        </p:spPr>
        <p:txBody>
          <a:bodyPr vert="horz" wrap="square" lIns="0" tIns="10859" rIns="0" bIns="0" rtlCol="0">
            <a:spAutoFit/>
          </a:bodyPr>
          <a:lstStyle/>
          <a:p>
            <a:pPr marR="5080">
              <a:lnSpc>
                <a:spcPct val="100000"/>
              </a:lnSpc>
              <a:spcBef>
                <a:spcPts val="100"/>
              </a:spcBef>
            </a:pPr>
            <a:r>
              <a:rPr sz="2050" dirty="0">
                <a:solidFill>
                  <a:srgbClr val="0033CC"/>
                </a:solidFill>
                <a:latin typeface="Times New Roman" panose="02020603050405020304"/>
                <a:cs typeface="Times New Roman" panose="02020603050405020304"/>
              </a:rPr>
              <a:t>“Corner”  </a:t>
            </a:r>
            <a:r>
              <a:rPr sz="2050" dirty="0">
                <a:latin typeface="Times New Roman" panose="02020603050405020304"/>
                <a:cs typeface="Times New Roman" panose="02020603050405020304"/>
              </a:rPr>
              <a:t>R &gt;</a:t>
            </a:r>
            <a:r>
              <a:rPr sz="2050" spc="-35" dirty="0">
                <a:latin typeface="Times New Roman" panose="02020603050405020304"/>
                <a:cs typeface="Times New Roman" panose="02020603050405020304"/>
              </a:rPr>
              <a:t> </a:t>
            </a:r>
            <a:r>
              <a:rPr sz="2050" dirty="0">
                <a:latin typeface="Times New Roman" panose="02020603050405020304"/>
                <a:cs typeface="Times New Roman" panose="02020603050405020304"/>
              </a:rPr>
              <a:t>0</a:t>
            </a:r>
            <a:endParaRPr sz="2050">
              <a:latin typeface="Times New Roman" panose="02020603050405020304"/>
              <a:cs typeface="Times New Roman" panose="02020603050405020304"/>
            </a:endParaRPr>
          </a:p>
        </p:txBody>
      </p:sp>
      <p:sp>
        <p:nvSpPr>
          <p:cNvPr id="10" name="object 10"/>
          <p:cNvSpPr txBox="1"/>
          <p:nvPr/>
        </p:nvSpPr>
        <p:spPr>
          <a:xfrm>
            <a:off x="6865716" y="4878682"/>
            <a:ext cx="779195" cy="641350"/>
          </a:xfrm>
          <a:prstGeom prst="rect">
            <a:avLst/>
          </a:prstGeom>
        </p:spPr>
        <p:txBody>
          <a:bodyPr vert="horz" wrap="square" lIns="0" tIns="10859" rIns="0" bIns="0" rtlCol="0">
            <a:spAutoFit/>
          </a:bodyPr>
          <a:lstStyle/>
          <a:p>
            <a:pPr marR="5080">
              <a:lnSpc>
                <a:spcPct val="100000"/>
              </a:lnSpc>
              <a:spcBef>
                <a:spcPts val="100"/>
              </a:spcBef>
            </a:pPr>
            <a:r>
              <a:rPr sz="2050" dirty="0">
                <a:solidFill>
                  <a:srgbClr val="0033CC"/>
                </a:solidFill>
                <a:latin typeface="Times New Roman" panose="02020603050405020304"/>
                <a:cs typeface="Times New Roman" panose="02020603050405020304"/>
              </a:rPr>
              <a:t>“Edge”  </a:t>
            </a:r>
            <a:r>
              <a:rPr sz="2050" dirty="0">
                <a:latin typeface="Times New Roman" panose="02020603050405020304"/>
                <a:cs typeface="Times New Roman" panose="02020603050405020304"/>
              </a:rPr>
              <a:t>R &lt;</a:t>
            </a:r>
            <a:r>
              <a:rPr sz="2050" spc="-50" dirty="0">
                <a:latin typeface="Times New Roman" panose="02020603050405020304"/>
                <a:cs typeface="Times New Roman" panose="02020603050405020304"/>
              </a:rPr>
              <a:t> </a:t>
            </a:r>
            <a:r>
              <a:rPr sz="2050" dirty="0">
                <a:latin typeface="Times New Roman" panose="02020603050405020304"/>
                <a:cs typeface="Times New Roman" panose="02020603050405020304"/>
              </a:rPr>
              <a:t>0</a:t>
            </a:r>
            <a:endParaRPr sz="2050">
              <a:latin typeface="Times New Roman" panose="02020603050405020304"/>
              <a:cs typeface="Times New Roman" panose="02020603050405020304"/>
            </a:endParaRPr>
          </a:p>
        </p:txBody>
      </p:sp>
      <p:sp>
        <p:nvSpPr>
          <p:cNvPr id="11" name="object 11"/>
          <p:cNvSpPr txBox="1"/>
          <p:nvPr/>
        </p:nvSpPr>
        <p:spPr>
          <a:xfrm>
            <a:off x="4259350" y="2141997"/>
            <a:ext cx="779195" cy="641350"/>
          </a:xfrm>
          <a:prstGeom prst="rect">
            <a:avLst/>
          </a:prstGeom>
        </p:spPr>
        <p:txBody>
          <a:bodyPr vert="horz" wrap="square" lIns="0" tIns="10859" rIns="0" bIns="0" rtlCol="0">
            <a:spAutoFit/>
          </a:bodyPr>
          <a:lstStyle/>
          <a:p>
            <a:pPr marR="5080">
              <a:lnSpc>
                <a:spcPct val="100000"/>
              </a:lnSpc>
              <a:spcBef>
                <a:spcPts val="100"/>
              </a:spcBef>
            </a:pPr>
            <a:r>
              <a:rPr sz="2050" dirty="0">
                <a:solidFill>
                  <a:srgbClr val="0033CC"/>
                </a:solidFill>
                <a:latin typeface="Times New Roman" panose="02020603050405020304"/>
                <a:cs typeface="Times New Roman" panose="02020603050405020304"/>
              </a:rPr>
              <a:t>“Edge”  </a:t>
            </a:r>
            <a:r>
              <a:rPr sz="2050" spc="-5" dirty="0">
                <a:latin typeface="Times New Roman" panose="02020603050405020304"/>
                <a:cs typeface="Times New Roman" panose="02020603050405020304"/>
              </a:rPr>
              <a:t>R&lt;</a:t>
            </a:r>
            <a:r>
              <a:rPr sz="2050" spc="-30" dirty="0">
                <a:latin typeface="Times New Roman" panose="02020603050405020304"/>
                <a:cs typeface="Times New Roman" panose="02020603050405020304"/>
              </a:rPr>
              <a:t> </a:t>
            </a:r>
            <a:r>
              <a:rPr sz="2050" dirty="0">
                <a:latin typeface="Times New Roman" panose="02020603050405020304"/>
                <a:cs typeface="Times New Roman" panose="02020603050405020304"/>
              </a:rPr>
              <a:t>0</a:t>
            </a:r>
            <a:endParaRPr sz="2050">
              <a:latin typeface="Times New Roman" panose="02020603050405020304"/>
              <a:cs typeface="Times New Roman" panose="02020603050405020304"/>
            </a:endParaRPr>
          </a:p>
        </p:txBody>
      </p:sp>
      <p:sp>
        <p:nvSpPr>
          <p:cNvPr id="12" name="object 12"/>
          <p:cNvSpPr txBox="1"/>
          <p:nvPr/>
        </p:nvSpPr>
        <p:spPr>
          <a:xfrm>
            <a:off x="4239150" y="4943841"/>
            <a:ext cx="677112" cy="641350"/>
          </a:xfrm>
          <a:prstGeom prst="rect">
            <a:avLst/>
          </a:prstGeom>
        </p:spPr>
        <p:txBody>
          <a:bodyPr vert="horz" wrap="square" lIns="0" tIns="10859" rIns="0" bIns="0" rtlCol="0">
            <a:spAutoFit/>
          </a:bodyPr>
          <a:lstStyle/>
          <a:p>
            <a:pPr marR="5080" indent="16510">
              <a:lnSpc>
                <a:spcPct val="100000"/>
              </a:lnSpc>
              <a:spcBef>
                <a:spcPts val="100"/>
              </a:spcBef>
            </a:pPr>
            <a:r>
              <a:rPr sz="2050" dirty="0">
                <a:solidFill>
                  <a:srgbClr val="0033CC"/>
                </a:solidFill>
                <a:latin typeface="Times New Roman" panose="02020603050405020304"/>
                <a:cs typeface="Times New Roman" panose="02020603050405020304"/>
              </a:rPr>
              <a:t>“Flat”  region</a:t>
            </a:r>
            <a:endParaRPr sz="2050">
              <a:latin typeface="Times New Roman" panose="02020603050405020304"/>
              <a:cs typeface="Times New Roman" panose="02020603050405020304"/>
            </a:endParaRPr>
          </a:p>
        </p:txBody>
      </p:sp>
      <p:sp>
        <p:nvSpPr>
          <p:cNvPr id="13" name="object 13"/>
          <p:cNvSpPr/>
          <p:nvPr/>
        </p:nvSpPr>
        <p:spPr>
          <a:xfrm>
            <a:off x="6592042" y="2318362"/>
            <a:ext cx="521273" cy="546251"/>
          </a:xfrm>
          <a:custGeom>
            <a:avLst/>
            <a:gdLst/>
            <a:ahLst/>
            <a:cxnLst/>
            <a:rect l="l" t="t" r="r" b="b"/>
            <a:pathLst>
              <a:path w="609600" h="638810">
                <a:moveTo>
                  <a:pt x="609600" y="319277"/>
                </a:moveTo>
                <a:lnTo>
                  <a:pt x="606296" y="272167"/>
                </a:lnTo>
                <a:lnTo>
                  <a:pt x="596700" y="227179"/>
                </a:lnTo>
                <a:lnTo>
                  <a:pt x="581281" y="184812"/>
                </a:lnTo>
                <a:lnTo>
                  <a:pt x="560511" y="145564"/>
                </a:lnTo>
                <a:lnTo>
                  <a:pt x="534859" y="109934"/>
                </a:lnTo>
                <a:lnTo>
                  <a:pt x="504797" y="78418"/>
                </a:lnTo>
                <a:lnTo>
                  <a:pt x="470795" y="51516"/>
                </a:lnTo>
                <a:lnTo>
                  <a:pt x="433324" y="29724"/>
                </a:lnTo>
                <a:lnTo>
                  <a:pt x="392854" y="13543"/>
                </a:lnTo>
                <a:lnTo>
                  <a:pt x="349855" y="3468"/>
                </a:lnTo>
                <a:lnTo>
                  <a:pt x="304800" y="0"/>
                </a:lnTo>
                <a:lnTo>
                  <a:pt x="259915" y="3468"/>
                </a:lnTo>
                <a:lnTo>
                  <a:pt x="217024" y="13543"/>
                </a:lnTo>
                <a:lnTo>
                  <a:pt x="176605" y="29724"/>
                </a:lnTo>
                <a:lnTo>
                  <a:pt x="139140" y="51516"/>
                </a:lnTo>
                <a:lnTo>
                  <a:pt x="105111" y="78418"/>
                </a:lnTo>
                <a:lnTo>
                  <a:pt x="74997" y="109934"/>
                </a:lnTo>
                <a:lnTo>
                  <a:pt x="49280" y="145564"/>
                </a:lnTo>
                <a:lnTo>
                  <a:pt x="28441" y="184812"/>
                </a:lnTo>
                <a:lnTo>
                  <a:pt x="12961" y="227179"/>
                </a:lnTo>
                <a:lnTo>
                  <a:pt x="3320" y="272167"/>
                </a:lnTo>
                <a:lnTo>
                  <a:pt x="0" y="319277"/>
                </a:lnTo>
                <a:lnTo>
                  <a:pt x="3320" y="366388"/>
                </a:lnTo>
                <a:lnTo>
                  <a:pt x="12961" y="411376"/>
                </a:lnTo>
                <a:lnTo>
                  <a:pt x="28441" y="453743"/>
                </a:lnTo>
                <a:lnTo>
                  <a:pt x="49280" y="492991"/>
                </a:lnTo>
                <a:lnTo>
                  <a:pt x="74997" y="528621"/>
                </a:lnTo>
                <a:lnTo>
                  <a:pt x="105111" y="560137"/>
                </a:lnTo>
                <a:lnTo>
                  <a:pt x="139140" y="587039"/>
                </a:lnTo>
                <a:lnTo>
                  <a:pt x="176605" y="608831"/>
                </a:lnTo>
                <a:lnTo>
                  <a:pt x="217024" y="625012"/>
                </a:lnTo>
                <a:lnTo>
                  <a:pt x="259915" y="635087"/>
                </a:lnTo>
                <a:lnTo>
                  <a:pt x="304800" y="638555"/>
                </a:lnTo>
                <a:lnTo>
                  <a:pt x="349855" y="635087"/>
                </a:lnTo>
                <a:lnTo>
                  <a:pt x="392854" y="625012"/>
                </a:lnTo>
                <a:lnTo>
                  <a:pt x="433324" y="608831"/>
                </a:lnTo>
                <a:lnTo>
                  <a:pt x="470795" y="587039"/>
                </a:lnTo>
                <a:lnTo>
                  <a:pt x="504797" y="560137"/>
                </a:lnTo>
                <a:lnTo>
                  <a:pt x="534859" y="528621"/>
                </a:lnTo>
                <a:lnTo>
                  <a:pt x="560511" y="492991"/>
                </a:lnTo>
                <a:lnTo>
                  <a:pt x="581281" y="453743"/>
                </a:lnTo>
                <a:lnTo>
                  <a:pt x="596700" y="411376"/>
                </a:lnTo>
                <a:lnTo>
                  <a:pt x="606296" y="366388"/>
                </a:lnTo>
                <a:lnTo>
                  <a:pt x="609600" y="319277"/>
                </a:lnTo>
                <a:close/>
              </a:path>
            </a:pathLst>
          </a:custGeom>
          <a:solidFill>
            <a:srgbClr val="000099"/>
          </a:solidFill>
        </p:spPr>
        <p:txBody>
          <a:bodyPr wrap="square" lIns="0" tIns="0" rIns="0" bIns="0" rtlCol="0"/>
          <a:lstStyle/>
          <a:p>
            <a:endParaRPr sz="1540"/>
          </a:p>
        </p:txBody>
      </p:sp>
      <p:sp>
        <p:nvSpPr>
          <p:cNvPr id="14" name="object 14"/>
          <p:cNvSpPr/>
          <p:nvPr/>
        </p:nvSpPr>
        <p:spPr>
          <a:xfrm>
            <a:off x="6588143" y="2315657"/>
            <a:ext cx="529961" cy="552224"/>
          </a:xfrm>
          <a:custGeom>
            <a:avLst/>
            <a:gdLst/>
            <a:ahLst/>
            <a:cxnLst/>
            <a:rect l="l" t="t" r="r" b="b"/>
            <a:pathLst>
              <a:path w="619759" h="645794">
                <a:moveTo>
                  <a:pt x="619506" y="322441"/>
                </a:moveTo>
                <a:lnTo>
                  <a:pt x="609586" y="245097"/>
                </a:lnTo>
                <a:lnTo>
                  <a:pt x="597122" y="204237"/>
                </a:lnTo>
                <a:lnTo>
                  <a:pt x="580944" y="167093"/>
                </a:lnTo>
                <a:lnTo>
                  <a:pt x="561406" y="133665"/>
                </a:lnTo>
                <a:lnTo>
                  <a:pt x="513664" y="77957"/>
                </a:lnTo>
                <a:lnTo>
                  <a:pt x="456727" y="37112"/>
                </a:lnTo>
                <a:lnTo>
                  <a:pt x="393426" y="11127"/>
                </a:lnTo>
                <a:lnTo>
                  <a:pt x="326591" y="0"/>
                </a:lnTo>
                <a:lnTo>
                  <a:pt x="292733" y="7"/>
                </a:lnTo>
                <a:lnTo>
                  <a:pt x="225905" y="11162"/>
                </a:lnTo>
                <a:lnTo>
                  <a:pt x="162620" y="37169"/>
                </a:lnTo>
                <a:lnTo>
                  <a:pt x="105709" y="78026"/>
                </a:lnTo>
                <a:lnTo>
                  <a:pt x="58002" y="133731"/>
                </a:lnTo>
                <a:lnTo>
                  <a:pt x="38484" y="167151"/>
                </a:lnTo>
                <a:lnTo>
                  <a:pt x="22330" y="204281"/>
                </a:lnTo>
                <a:lnTo>
                  <a:pt x="9891" y="245123"/>
                </a:lnTo>
                <a:lnTo>
                  <a:pt x="1523" y="289675"/>
                </a:lnTo>
                <a:lnTo>
                  <a:pt x="0" y="322441"/>
                </a:lnTo>
                <a:lnTo>
                  <a:pt x="1524" y="355969"/>
                </a:lnTo>
                <a:lnTo>
                  <a:pt x="3810" y="371971"/>
                </a:lnTo>
                <a:lnTo>
                  <a:pt x="9906" y="397440"/>
                </a:lnTo>
                <a:lnTo>
                  <a:pt x="9905" y="306439"/>
                </a:lnTo>
                <a:lnTo>
                  <a:pt x="11429" y="290437"/>
                </a:lnTo>
                <a:lnTo>
                  <a:pt x="19824" y="246132"/>
                </a:lnTo>
                <a:lnTo>
                  <a:pt x="32280" y="205657"/>
                </a:lnTo>
                <a:lnTo>
                  <a:pt x="48435" y="169002"/>
                </a:lnTo>
                <a:lnTo>
                  <a:pt x="67930" y="136155"/>
                </a:lnTo>
                <a:lnTo>
                  <a:pt x="115494" y="81841"/>
                </a:lnTo>
                <a:lnTo>
                  <a:pt x="172084" y="42628"/>
                </a:lnTo>
                <a:lnTo>
                  <a:pt x="234814" y="18427"/>
                </a:lnTo>
                <a:lnTo>
                  <a:pt x="300879" y="9150"/>
                </a:lnTo>
                <a:lnTo>
                  <a:pt x="334106" y="10077"/>
                </a:lnTo>
                <a:lnTo>
                  <a:pt x="399556" y="23015"/>
                </a:lnTo>
                <a:lnTo>
                  <a:pt x="461041" y="50654"/>
                </a:lnTo>
                <a:lnTo>
                  <a:pt x="515674" y="92905"/>
                </a:lnTo>
                <a:lnTo>
                  <a:pt x="560570" y="149679"/>
                </a:lnTo>
                <a:lnTo>
                  <a:pt x="578464" y="183484"/>
                </a:lnTo>
                <a:lnTo>
                  <a:pt x="592841" y="220886"/>
                </a:lnTo>
                <a:lnTo>
                  <a:pt x="603339" y="261875"/>
                </a:lnTo>
                <a:lnTo>
                  <a:pt x="609600" y="306439"/>
                </a:lnTo>
                <a:lnTo>
                  <a:pt x="609600" y="397818"/>
                </a:lnTo>
                <a:lnTo>
                  <a:pt x="615666" y="366833"/>
                </a:lnTo>
                <a:lnTo>
                  <a:pt x="619506" y="322441"/>
                </a:lnTo>
                <a:close/>
              </a:path>
              <a:path w="619759" h="645794">
                <a:moveTo>
                  <a:pt x="609600" y="397818"/>
                </a:moveTo>
                <a:lnTo>
                  <a:pt x="609600" y="339205"/>
                </a:lnTo>
                <a:lnTo>
                  <a:pt x="603591" y="382649"/>
                </a:lnTo>
                <a:lnTo>
                  <a:pt x="593472" y="422737"/>
                </a:lnTo>
                <a:lnTo>
                  <a:pt x="579587" y="459449"/>
                </a:lnTo>
                <a:lnTo>
                  <a:pt x="541883" y="522658"/>
                </a:lnTo>
                <a:lnTo>
                  <a:pt x="493212" y="572109"/>
                </a:lnTo>
                <a:lnTo>
                  <a:pt x="436309" y="607635"/>
                </a:lnTo>
                <a:lnTo>
                  <a:pt x="373911" y="629069"/>
                </a:lnTo>
                <a:lnTo>
                  <a:pt x="308750" y="636242"/>
                </a:lnTo>
                <a:lnTo>
                  <a:pt x="275989" y="634429"/>
                </a:lnTo>
                <a:lnTo>
                  <a:pt x="211815" y="619898"/>
                </a:lnTo>
                <a:lnTo>
                  <a:pt x="151716" y="590689"/>
                </a:lnTo>
                <a:lnTo>
                  <a:pt x="98428" y="546634"/>
                </a:lnTo>
                <a:lnTo>
                  <a:pt x="54686" y="487565"/>
                </a:lnTo>
                <a:lnTo>
                  <a:pt x="37249" y="452349"/>
                </a:lnTo>
                <a:lnTo>
                  <a:pt x="23224" y="413317"/>
                </a:lnTo>
                <a:lnTo>
                  <a:pt x="12954" y="370447"/>
                </a:lnTo>
                <a:lnTo>
                  <a:pt x="9906" y="338443"/>
                </a:lnTo>
                <a:lnTo>
                  <a:pt x="9906" y="397440"/>
                </a:lnTo>
                <a:lnTo>
                  <a:pt x="28389" y="455293"/>
                </a:lnTo>
                <a:lnTo>
                  <a:pt x="45907" y="491160"/>
                </a:lnTo>
                <a:lnTo>
                  <a:pt x="89747" y="551461"/>
                </a:lnTo>
                <a:lnTo>
                  <a:pt x="143118" y="596716"/>
                </a:lnTo>
                <a:lnTo>
                  <a:pt x="203375" y="627167"/>
                </a:lnTo>
                <a:lnTo>
                  <a:pt x="267869" y="643056"/>
                </a:lnTo>
                <a:lnTo>
                  <a:pt x="300879" y="645615"/>
                </a:lnTo>
                <a:lnTo>
                  <a:pt x="333956" y="644624"/>
                </a:lnTo>
                <a:lnTo>
                  <a:pt x="398986" y="632114"/>
                </a:lnTo>
                <a:lnTo>
                  <a:pt x="460314" y="605766"/>
                </a:lnTo>
                <a:lnTo>
                  <a:pt x="515293" y="565822"/>
                </a:lnTo>
                <a:lnTo>
                  <a:pt x="561276" y="512524"/>
                </a:lnTo>
                <a:lnTo>
                  <a:pt x="595616" y="446114"/>
                </a:lnTo>
                <a:lnTo>
                  <a:pt x="607593" y="408067"/>
                </a:lnTo>
                <a:lnTo>
                  <a:pt x="609600" y="397818"/>
                </a:lnTo>
                <a:close/>
              </a:path>
            </a:pathLst>
          </a:custGeom>
          <a:solidFill>
            <a:srgbClr val="000000"/>
          </a:solidFill>
        </p:spPr>
        <p:txBody>
          <a:bodyPr wrap="square" lIns="0" tIns="0" rIns="0" bIns="0" rtlCol="0"/>
          <a:lstStyle/>
          <a:p>
            <a:endParaRPr sz="1540"/>
          </a:p>
        </p:txBody>
      </p:sp>
      <p:sp>
        <p:nvSpPr>
          <p:cNvPr id="16" name="object 16"/>
          <p:cNvSpPr/>
          <p:nvPr/>
        </p:nvSpPr>
        <p:spPr>
          <a:xfrm>
            <a:off x="4237201" y="2053815"/>
            <a:ext cx="800914" cy="115657"/>
          </a:xfrm>
          <a:custGeom>
            <a:avLst/>
            <a:gdLst/>
            <a:ahLst/>
            <a:cxnLst/>
            <a:rect l="l" t="t" r="r" b="b"/>
            <a:pathLst>
              <a:path w="936625" h="135255">
                <a:moveTo>
                  <a:pt x="936497" y="70865"/>
                </a:moveTo>
                <a:lnTo>
                  <a:pt x="936497" y="64769"/>
                </a:lnTo>
                <a:lnTo>
                  <a:pt x="919326" y="48238"/>
                </a:lnTo>
                <a:lnTo>
                  <a:pt x="835329" y="24200"/>
                </a:lnTo>
                <a:lnTo>
                  <a:pt x="778299" y="16040"/>
                </a:lnTo>
                <a:lnTo>
                  <a:pt x="717778" y="10017"/>
                </a:lnTo>
                <a:lnTo>
                  <a:pt x="658664" y="5805"/>
                </a:lnTo>
                <a:lnTo>
                  <a:pt x="605853" y="3076"/>
                </a:lnTo>
                <a:lnTo>
                  <a:pt x="564244" y="1504"/>
                </a:lnTo>
                <a:lnTo>
                  <a:pt x="515112" y="737"/>
                </a:lnTo>
                <a:lnTo>
                  <a:pt x="492252" y="0"/>
                </a:lnTo>
                <a:lnTo>
                  <a:pt x="467868" y="0"/>
                </a:lnTo>
                <a:lnTo>
                  <a:pt x="418915" y="433"/>
                </a:lnTo>
                <a:lnTo>
                  <a:pt x="371202" y="1481"/>
                </a:lnTo>
                <a:lnTo>
                  <a:pt x="320206" y="3352"/>
                </a:lnTo>
                <a:lnTo>
                  <a:pt x="270828" y="6053"/>
                </a:lnTo>
                <a:lnTo>
                  <a:pt x="221688" y="9726"/>
                </a:lnTo>
                <a:lnTo>
                  <a:pt x="172974" y="14477"/>
                </a:lnTo>
                <a:lnTo>
                  <a:pt x="156210" y="16763"/>
                </a:lnTo>
                <a:lnTo>
                  <a:pt x="139446" y="18287"/>
                </a:lnTo>
                <a:lnTo>
                  <a:pt x="70623" y="30346"/>
                </a:lnTo>
                <a:lnTo>
                  <a:pt x="6857" y="54863"/>
                </a:lnTo>
                <a:lnTo>
                  <a:pt x="2285" y="60197"/>
                </a:lnTo>
                <a:lnTo>
                  <a:pt x="1523" y="60197"/>
                </a:lnTo>
                <a:lnTo>
                  <a:pt x="1523" y="60959"/>
                </a:lnTo>
                <a:lnTo>
                  <a:pt x="761" y="63245"/>
                </a:lnTo>
                <a:lnTo>
                  <a:pt x="0" y="64769"/>
                </a:lnTo>
                <a:lnTo>
                  <a:pt x="0" y="70865"/>
                </a:lnTo>
                <a:lnTo>
                  <a:pt x="762" y="72389"/>
                </a:lnTo>
                <a:lnTo>
                  <a:pt x="762" y="73151"/>
                </a:lnTo>
                <a:lnTo>
                  <a:pt x="1524" y="74675"/>
                </a:lnTo>
                <a:lnTo>
                  <a:pt x="2286" y="74675"/>
                </a:lnTo>
                <a:lnTo>
                  <a:pt x="2286" y="75437"/>
                </a:lnTo>
                <a:lnTo>
                  <a:pt x="3810" y="76961"/>
                </a:lnTo>
                <a:lnTo>
                  <a:pt x="5334" y="79247"/>
                </a:lnTo>
                <a:lnTo>
                  <a:pt x="6858" y="80771"/>
                </a:lnTo>
                <a:lnTo>
                  <a:pt x="9143" y="81940"/>
                </a:lnTo>
                <a:lnTo>
                  <a:pt x="9144" y="67055"/>
                </a:lnTo>
                <a:lnTo>
                  <a:pt x="9906" y="65531"/>
                </a:lnTo>
                <a:lnTo>
                  <a:pt x="11430" y="64007"/>
                </a:lnTo>
                <a:lnTo>
                  <a:pt x="12192" y="62483"/>
                </a:lnTo>
                <a:lnTo>
                  <a:pt x="12954" y="61721"/>
                </a:lnTo>
                <a:lnTo>
                  <a:pt x="74804" y="39347"/>
                </a:lnTo>
                <a:lnTo>
                  <a:pt x="140970" y="28193"/>
                </a:lnTo>
                <a:lnTo>
                  <a:pt x="222992" y="19445"/>
                </a:lnTo>
                <a:lnTo>
                  <a:pt x="272348" y="15736"/>
                </a:lnTo>
                <a:lnTo>
                  <a:pt x="321764" y="12744"/>
                </a:lnTo>
                <a:lnTo>
                  <a:pt x="371202" y="10717"/>
                </a:lnTo>
                <a:lnTo>
                  <a:pt x="418915" y="9934"/>
                </a:lnTo>
                <a:lnTo>
                  <a:pt x="444245" y="9905"/>
                </a:lnTo>
                <a:lnTo>
                  <a:pt x="467868" y="9143"/>
                </a:lnTo>
                <a:lnTo>
                  <a:pt x="492252" y="9905"/>
                </a:lnTo>
                <a:lnTo>
                  <a:pt x="515873" y="9905"/>
                </a:lnTo>
                <a:lnTo>
                  <a:pt x="568951" y="11051"/>
                </a:lnTo>
                <a:lnTo>
                  <a:pt x="621868" y="13185"/>
                </a:lnTo>
                <a:lnTo>
                  <a:pt x="674686" y="16345"/>
                </a:lnTo>
                <a:lnTo>
                  <a:pt x="727472" y="20592"/>
                </a:lnTo>
                <a:lnTo>
                  <a:pt x="779526" y="25907"/>
                </a:lnTo>
                <a:lnTo>
                  <a:pt x="837963" y="34941"/>
                </a:lnTo>
                <a:lnTo>
                  <a:pt x="899212" y="49566"/>
                </a:lnTo>
                <a:lnTo>
                  <a:pt x="926591" y="65531"/>
                </a:lnTo>
                <a:lnTo>
                  <a:pt x="926591" y="66293"/>
                </a:lnTo>
                <a:lnTo>
                  <a:pt x="927354" y="67055"/>
                </a:lnTo>
                <a:lnTo>
                  <a:pt x="927354" y="81979"/>
                </a:lnTo>
                <a:lnTo>
                  <a:pt x="929640" y="80771"/>
                </a:lnTo>
                <a:lnTo>
                  <a:pt x="933450" y="76961"/>
                </a:lnTo>
                <a:lnTo>
                  <a:pt x="934212" y="74675"/>
                </a:lnTo>
                <a:lnTo>
                  <a:pt x="934974" y="74675"/>
                </a:lnTo>
                <a:lnTo>
                  <a:pt x="935736" y="72389"/>
                </a:lnTo>
                <a:lnTo>
                  <a:pt x="936497" y="70865"/>
                </a:lnTo>
                <a:close/>
              </a:path>
              <a:path w="936625" h="135255">
                <a:moveTo>
                  <a:pt x="9906" y="66293"/>
                </a:moveTo>
                <a:lnTo>
                  <a:pt x="9144" y="67055"/>
                </a:lnTo>
                <a:lnTo>
                  <a:pt x="9334" y="67436"/>
                </a:lnTo>
                <a:lnTo>
                  <a:pt x="9906" y="66293"/>
                </a:lnTo>
                <a:close/>
              </a:path>
              <a:path w="936625" h="135255">
                <a:moveTo>
                  <a:pt x="9334" y="67436"/>
                </a:moveTo>
                <a:lnTo>
                  <a:pt x="9144" y="67055"/>
                </a:lnTo>
                <a:lnTo>
                  <a:pt x="9144" y="67817"/>
                </a:lnTo>
                <a:lnTo>
                  <a:pt x="9334" y="67436"/>
                </a:lnTo>
                <a:close/>
              </a:path>
              <a:path w="936625" h="135255">
                <a:moveTo>
                  <a:pt x="9906" y="68579"/>
                </a:moveTo>
                <a:lnTo>
                  <a:pt x="9334" y="67436"/>
                </a:lnTo>
                <a:lnTo>
                  <a:pt x="9144" y="67817"/>
                </a:lnTo>
                <a:lnTo>
                  <a:pt x="9906" y="68579"/>
                </a:lnTo>
                <a:close/>
              </a:path>
              <a:path w="936625" h="135255">
                <a:moveTo>
                  <a:pt x="926591" y="82382"/>
                </a:moveTo>
                <a:lnTo>
                  <a:pt x="926591" y="70103"/>
                </a:lnTo>
                <a:lnTo>
                  <a:pt x="924306" y="72389"/>
                </a:lnTo>
                <a:lnTo>
                  <a:pt x="923544" y="73913"/>
                </a:lnTo>
                <a:lnTo>
                  <a:pt x="896279" y="86728"/>
                </a:lnTo>
                <a:lnTo>
                  <a:pt x="825749" y="102714"/>
                </a:lnTo>
                <a:lnTo>
                  <a:pt x="779526" y="109727"/>
                </a:lnTo>
                <a:lnTo>
                  <a:pt x="762762" y="111251"/>
                </a:lnTo>
                <a:lnTo>
                  <a:pt x="713746" y="116151"/>
                </a:lnTo>
                <a:lnTo>
                  <a:pt x="664084" y="119816"/>
                </a:lnTo>
                <a:lnTo>
                  <a:pt x="614164" y="122402"/>
                </a:lnTo>
                <a:lnTo>
                  <a:pt x="564244" y="124069"/>
                </a:lnTo>
                <a:lnTo>
                  <a:pt x="515112" y="124967"/>
                </a:lnTo>
                <a:lnTo>
                  <a:pt x="492252" y="125729"/>
                </a:lnTo>
                <a:lnTo>
                  <a:pt x="444245" y="125729"/>
                </a:lnTo>
                <a:lnTo>
                  <a:pt x="420623" y="124967"/>
                </a:lnTo>
                <a:lnTo>
                  <a:pt x="367647" y="124060"/>
                </a:lnTo>
                <a:lnTo>
                  <a:pt x="314908" y="122076"/>
                </a:lnTo>
                <a:lnTo>
                  <a:pt x="262293" y="119020"/>
                </a:lnTo>
                <a:lnTo>
                  <a:pt x="209686" y="114902"/>
                </a:lnTo>
                <a:lnTo>
                  <a:pt x="156972" y="109727"/>
                </a:lnTo>
                <a:lnTo>
                  <a:pt x="99638" y="100864"/>
                </a:lnTo>
                <a:lnTo>
                  <a:pt x="35924" y="85166"/>
                </a:lnTo>
                <a:lnTo>
                  <a:pt x="12954" y="73151"/>
                </a:lnTo>
                <a:lnTo>
                  <a:pt x="11430" y="72389"/>
                </a:lnTo>
                <a:lnTo>
                  <a:pt x="10668" y="70865"/>
                </a:lnTo>
                <a:lnTo>
                  <a:pt x="9906" y="70103"/>
                </a:lnTo>
                <a:lnTo>
                  <a:pt x="9906" y="69341"/>
                </a:lnTo>
                <a:lnTo>
                  <a:pt x="9144" y="67817"/>
                </a:lnTo>
                <a:lnTo>
                  <a:pt x="9143" y="81940"/>
                </a:lnTo>
                <a:lnTo>
                  <a:pt x="35137" y="95233"/>
                </a:lnTo>
                <a:lnTo>
                  <a:pt x="108242" y="111725"/>
                </a:lnTo>
                <a:lnTo>
                  <a:pt x="156210" y="118871"/>
                </a:lnTo>
                <a:lnTo>
                  <a:pt x="173736" y="120472"/>
                </a:lnTo>
                <a:lnTo>
                  <a:pt x="221688" y="125296"/>
                </a:lnTo>
                <a:lnTo>
                  <a:pt x="272348" y="129220"/>
                </a:lnTo>
                <a:lnTo>
                  <a:pt x="321764" y="131998"/>
                </a:lnTo>
                <a:lnTo>
                  <a:pt x="371202" y="133849"/>
                </a:lnTo>
                <a:lnTo>
                  <a:pt x="418915" y="134838"/>
                </a:lnTo>
                <a:lnTo>
                  <a:pt x="515873" y="134873"/>
                </a:lnTo>
                <a:lnTo>
                  <a:pt x="568951" y="133788"/>
                </a:lnTo>
                <a:lnTo>
                  <a:pt x="621868" y="131646"/>
                </a:lnTo>
                <a:lnTo>
                  <a:pt x="674686" y="128445"/>
                </a:lnTo>
                <a:lnTo>
                  <a:pt x="727472" y="124187"/>
                </a:lnTo>
                <a:lnTo>
                  <a:pt x="780288" y="118871"/>
                </a:lnTo>
                <a:lnTo>
                  <a:pt x="840443" y="109716"/>
                </a:lnTo>
                <a:lnTo>
                  <a:pt x="904774" y="93906"/>
                </a:lnTo>
                <a:lnTo>
                  <a:pt x="926591" y="82382"/>
                </a:lnTo>
                <a:close/>
              </a:path>
              <a:path w="936625" h="135255">
                <a:moveTo>
                  <a:pt x="10668" y="70103"/>
                </a:moveTo>
                <a:lnTo>
                  <a:pt x="9906" y="68579"/>
                </a:lnTo>
                <a:lnTo>
                  <a:pt x="9906" y="70103"/>
                </a:lnTo>
                <a:lnTo>
                  <a:pt x="10668" y="70103"/>
                </a:lnTo>
                <a:close/>
              </a:path>
              <a:path w="936625" h="135255">
                <a:moveTo>
                  <a:pt x="926591" y="66293"/>
                </a:moveTo>
                <a:lnTo>
                  <a:pt x="926591" y="65531"/>
                </a:lnTo>
                <a:lnTo>
                  <a:pt x="925830" y="64769"/>
                </a:lnTo>
                <a:lnTo>
                  <a:pt x="926591" y="66293"/>
                </a:lnTo>
                <a:close/>
              </a:path>
              <a:path w="936625" h="135255">
                <a:moveTo>
                  <a:pt x="927354" y="81979"/>
                </a:moveTo>
                <a:lnTo>
                  <a:pt x="927354" y="67817"/>
                </a:lnTo>
                <a:lnTo>
                  <a:pt x="925830" y="70865"/>
                </a:lnTo>
                <a:lnTo>
                  <a:pt x="926591" y="70103"/>
                </a:lnTo>
                <a:lnTo>
                  <a:pt x="926591" y="82382"/>
                </a:lnTo>
                <a:lnTo>
                  <a:pt x="927354" y="81979"/>
                </a:lnTo>
                <a:close/>
              </a:path>
              <a:path w="936625" h="135255">
                <a:moveTo>
                  <a:pt x="927354" y="67055"/>
                </a:moveTo>
                <a:lnTo>
                  <a:pt x="926591" y="66293"/>
                </a:lnTo>
                <a:lnTo>
                  <a:pt x="927163" y="67436"/>
                </a:lnTo>
                <a:lnTo>
                  <a:pt x="927354" y="67055"/>
                </a:lnTo>
                <a:close/>
              </a:path>
              <a:path w="936625" h="135255">
                <a:moveTo>
                  <a:pt x="927354" y="67817"/>
                </a:moveTo>
                <a:lnTo>
                  <a:pt x="927163" y="67436"/>
                </a:lnTo>
                <a:lnTo>
                  <a:pt x="926591" y="68579"/>
                </a:lnTo>
                <a:lnTo>
                  <a:pt x="927354" y="67817"/>
                </a:lnTo>
                <a:close/>
              </a:path>
              <a:path w="936625" h="135255">
                <a:moveTo>
                  <a:pt x="927354" y="67817"/>
                </a:moveTo>
                <a:lnTo>
                  <a:pt x="927354" y="67055"/>
                </a:lnTo>
                <a:lnTo>
                  <a:pt x="927163" y="67436"/>
                </a:lnTo>
                <a:lnTo>
                  <a:pt x="927354" y="67817"/>
                </a:lnTo>
                <a:close/>
              </a:path>
            </a:pathLst>
          </a:custGeom>
          <a:solidFill>
            <a:srgbClr val="000000"/>
          </a:solidFill>
        </p:spPr>
        <p:txBody>
          <a:bodyPr wrap="square" lIns="0" tIns="0" rIns="0" bIns="0" rtlCol="0"/>
          <a:lstStyle/>
          <a:p>
            <a:endParaRPr sz="1540"/>
          </a:p>
        </p:txBody>
      </p:sp>
      <p:sp>
        <p:nvSpPr>
          <p:cNvPr id="17" name="object 17"/>
          <p:cNvSpPr/>
          <p:nvPr/>
        </p:nvSpPr>
        <p:spPr>
          <a:xfrm>
            <a:off x="4307573" y="4725585"/>
            <a:ext cx="138788" cy="137461"/>
          </a:xfrm>
          <a:prstGeom prst="rect">
            <a:avLst/>
          </a:prstGeom>
          <a:blipFill>
            <a:blip r:embed="rId1" cstate="print"/>
            <a:stretch>
              <a:fillRect/>
            </a:stretch>
          </a:blipFill>
        </p:spPr>
        <p:txBody>
          <a:bodyPr wrap="square" lIns="0" tIns="0" rIns="0" bIns="0" rtlCol="0"/>
          <a:lstStyle/>
          <a:p>
            <a:endParaRPr sz="1540"/>
          </a:p>
        </p:txBody>
      </p:sp>
      <p:sp>
        <p:nvSpPr>
          <p:cNvPr id="18" name="object 18"/>
          <p:cNvSpPr/>
          <p:nvPr/>
        </p:nvSpPr>
        <p:spPr>
          <a:xfrm>
            <a:off x="6690520" y="4903876"/>
            <a:ext cx="111857" cy="791684"/>
          </a:xfrm>
          <a:custGeom>
            <a:avLst/>
            <a:gdLst/>
            <a:ahLst/>
            <a:cxnLst/>
            <a:rect l="l" t="t" r="r" b="b"/>
            <a:pathLst>
              <a:path w="130809" h="925829">
                <a:moveTo>
                  <a:pt x="130783" y="318991"/>
                </a:moveTo>
                <a:lnTo>
                  <a:pt x="129716" y="252394"/>
                </a:lnTo>
                <a:lnTo>
                  <a:pt x="127107" y="191530"/>
                </a:lnTo>
                <a:lnTo>
                  <a:pt x="123054" y="137350"/>
                </a:lnTo>
                <a:lnTo>
                  <a:pt x="117652" y="90806"/>
                </a:lnTo>
                <a:lnTo>
                  <a:pt x="110998" y="52847"/>
                </a:lnTo>
                <a:lnTo>
                  <a:pt x="94315" y="6493"/>
                </a:lnTo>
                <a:lnTo>
                  <a:pt x="84478" y="0"/>
                </a:lnTo>
                <a:lnTo>
                  <a:pt x="74150" y="5603"/>
                </a:lnTo>
                <a:lnTo>
                  <a:pt x="53761" y="50351"/>
                </a:lnTo>
                <a:lnTo>
                  <a:pt x="44037" y="87611"/>
                </a:lnTo>
                <a:lnTo>
                  <a:pt x="34853" y="133540"/>
                </a:lnTo>
                <a:lnTo>
                  <a:pt x="26377" y="187195"/>
                </a:lnTo>
                <a:lnTo>
                  <a:pt x="18779" y="247636"/>
                </a:lnTo>
                <a:lnTo>
                  <a:pt x="12228" y="313919"/>
                </a:lnTo>
                <a:lnTo>
                  <a:pt x="6893" y="385104"/>
                </a:lnTo>
                <a:lnTo>
                  <a:pt x="2944" y="460248"/>
                </a:lnTo>
                <a:lnTo>
                  <a:pt x="621" y="535458"/>
                </a:lnTo>
                <a:lnTo>
                  <a:pt x="0" y="606838"/>
                </a:lnTo>
                <a:lnTo>
                  <a:pt x="996" y="673435"/>
                </a:lnTo>
                <a:lnTo>
                  <a:pt x="3529" y="734299"/>
                </a:lnTo>
                <a:lnTo>
                  <a:pt x="7516" y="788479"/>
                </a:lnTo>
                <a:lnTo>
                  <a:pt x="12874" y="835023"/>
                </a:lnTo>
                <a:lnTo>
                  <a:pt x="19522" y="872982"/>
                </a:lnTo>
                <a:lnTo>
                  <a:pt x="36356" y="919336"/>
                </a:lnTo>
                <a:lnTo>
                  <a:pt x="46378" y="925830"/>
                </a:lnTo>
                <a:lnTo>
                  <a:pt x="56705" y="920226"/>
                </a:lnTo>
                <a:lnTo>
                  <a:pt x="77095" y="875478"/>
                </a:lnTo>
                <a:lnTo>
                  <a:pt x="86819" y="838218"/>
                </a:lnTo>
                <a:lnTo>
                  <a:pt x="96003" y="792289"/>
                </a:lnTo>
                <a:lnTo>
                  <a:pt x="104479" y="738634"/>
                </a:lnTo>
                <a:lnTo>
                  <a:pt x="112077" y="678193"/>
                </a:lnTo>
                <a:lnTo>
                  <a:pt x="118628" y="611910"/>
                </a:lnTo>
                <a:lnTo>
                  <a:pt x="123962" y="540725"/>
                </a:lnTo>
                <a:lnTo>
                  <a:pt x="127912" y="465581"/>
                </a:lnTo>
                <a:lnTo>
                  <a:pt x="130214" y="390371"/>
                </a:lnTo>
                <a:lnTo>
                  <a:pt x="130783" y="318991"/>
                </a:lnTo>
                <a:close/>
              </a:path>
            </a:pathLst>
          </a:custGeom>
          <a:solidFill>
            <a:srgbClr val="000099"/>
          </a:solidFill>
        </p:spPr>
        <p:txBody>
          <a:bodyPr wrap="square" lIns="0" tIns="0" rIns="0" bIns="0" rtlCol="0"/>
          <a:lstStyle/>
          <a:p>
            <a:endParaRPr sz="1540"/>
          </a:p>
        </p:txBody>
      </p:sp>
      <p:sp>
        <p:nvSpPr>
          <p:cNvPr id="19" name="object 19"/>
          <p:cNvSpPr/>
          <p:nvPr/>
        </p:nvSpPr>
        <p:spPr>
          <a:xfrm>
            <a:off x="6686330" y="4899316"/>
            <a:ext cx="120544" cy="800914"/>
          </a:xfrm>
          <a:custGeom>
            <a:avLst/>
            <a:gdLst/>
            <a:ahLst/>
            <a:cxnLst/>
            <a:rect l="l" t="t" r="r" b="b"/>
            <a:pathLst>
              <a:path w="140970" h="936625">
                <a:moveTo>
                  <a:pt x="140432" y="317532"/>
                </a:moveTo>
                <a:lnTo>
                  <a:pt x="139647" y="264471"/>
                </a:lnTo>
                <a:lnTo>
                  <a:pt x="137709" y="211450"/>
                </a:lnTo>
                <a:lnTo>
                  <a:pt x="134336" y="158496"/>
                </a:lnTo>
                <a:lnTo>
                  <a:pt x="127519" y="97245"/>
                </a:lnTo>
                <a:lnTo>
                  <a:pt x="113722" y="31365"/>
                </a:lnTo>
                <a:lnTo>
                  <a:pt x="94712" y="1523"/>
                </a:lnTo>
                <a:lnTo>
                  <a:pt x="93950" y="1523"/>
                </a:lnTo>
                <a:lnTo>
                  <a:pt x="92426" y="761"/>
                </a:lnTo>
                <a:lnTo>
                  <a:pt x="91664" y="761"/>
                </a:lnTo>
                <a:lnTo>
                  <a:pt x="90140" y="0"/>
                </a:lnTo>
                <a:lnTo>
                  <a:pt x="87092" y="0"/>
                </a:lnTo>
                <a:lnTo>
                  <a:pt x="87092" y="762"/>
                </a:lnTo>
                <a:lnTo>
                  <a:pt x="86330" y="762"/>
                </a:lnTo>
                <a:lnTo>
                  <a:pt x="81758" y="2286"/>
                </a:lnTo>
                <a:lnTo>
                  <a:pt x="54469" y="52387"/>
                </a:lnTo>
                <a:lnTo>
                  <a:pt x="40610" y="108204"/>
                </a:lnTo>
                <a:lnTo>
                  <a:pt x="26701" y="189052"/>
                </a:lnTo>
                <a:lnTo>
                  <a:pt x="20141" y="240293"/>
                </a:lnTo>
                <a:lnTo>
                  <a:pt x="14668" y="291649"/>
                </a:lnTo>
                <a:lnTo>
                  <a:pt x="10117" y="343121"/>
                </a:lnTo>
                <a:lnTo>
                  <a:pt x="4796" y="418338"/>
                </a:lnTo>
                <a:lnTo>
                  <a:pt x="4034" y="441959"/>
                </a:lnTo>
                <a:lnTo>
                  <a:pt x="2510" y="465581"/>
                </a:lnTo>
                <a:lnTo>
                  <a:pt x="500" y="543316"/>
                </a:lnTo>
                <a:lnTo>
                  <a:pt x="0" y="597913"/>
                </a:lnTo>
                <a:lnTo>
                  <a:pt x="428" y="652656"/>
                </a:lnTo>
                <a:lnTo>
                  <a:pt x="1967" y="707210"/>
                </a:lnTo>
                <a:lnTo>
                  <a:pt x="4796" y="761238"/>
                </a:lnTo>
                <a:lnTo>
                  <a:pt x="9331" y="808479"/>
                </a:lnTo>
                <a:lnTo>
                  <a:pt x="9331" y="611726"/>
                </a:lnTo>
                <a:lnTo>
                  <a:pt x="9599" y="561989"/>
                </a:lnTo>
                <a:lnTo>
                  <a:pt x="13178" y="441959"/>
                </a:lnTo>
                <a:lnTo>
                  <a:pt x="17958" y="369057"/>
                </a:lnTo>
                <a:lnTo>
                  <a:pt x="21749" y="319659"/>
                </a:lnTo>
                <a:lnTo>
                  <a:pt x="26352" y="270287"/>
                </a:lnTo>
                <a:lnTo>
                  <a:pt x="32039" y="221089"/>
                </a:lnTo>
                <a:lnTo>
                  <a:pt x="41372" y="155448"/>
                </a:lnTo>
                <a:lnTo>
                  <a:pt x="49829" y="110191"/>
                </a:lnTo>
                <a:lnTo>
                  <a:pt x="67632" y="43382"/>
                </a:lnTo>
                <a:lnTo>
                  <a:pt x="84806" y="12192"/>
                </a:lnTo>
                <a:lnTo>
                  <a:pt x="85568" y="10668"/>
                </a:lnTo>
                <a:lnTo>
                  <a:pt x="87092" y="10668"/>
                </a:lnTo>
                <a:lnTo>
                  <a:pt x="87854" y="9906"/>
                </a:lnTo>
                <a:lnTo>
                  <a:pt x="90140" y="9906"/>
                </a:lnTo>
                <a:lnTo>
                  <a:pt x="93188" y="11430"/>
                </a:lnTo>
                <a:lnTo>
                  <a:pt x="93950" y="12954"/>
                </a:lnTo>
                <a:lnTo>
                  <a:pt x="95474" y="13716"/>
                </a:lnTo>
                <a:lnTo>
                  <a:pt x="112238" y="63246"/>
                </a:lnTo>
                <a:lnTo>
                  <a:pt x="119858" y="112776"/>
                </a:lnTo>
                <a:lnTo>
                  <a:pt x="122144" y="128016"/>
                </a:lnTo>
                <a:lnTo>
                  <a:pt x="123668" y="143256"/>
                </a:lnTo>
                <a:lnTo>
                  <a:pt x="124430" y="159258"/>
                </a:lnTo>
                <a:lnTo>
                  <a:pt x="127972" y="207045"/>
                </a:lnTo>
                <a:lnTo>
                  <a:pt x="130078" y="255322"/>
                </a:lnTo>
                <a:lnTo>
                  <a:pt x="131023" y="303784"/>
                </a:lnTo>
                <a:lnTo>
                  <a:pt x="131081" y="585223"/>
                </a:lnTo>
                <a:lnTo>
                  <a:pt x="132253" y="570605"/>
                </a:lnTo>
                <a:lnTo>
                  <a:pt x="135098" y="518159"/>
                </a:lnTo>
                <a:lnTo>
                  <a:pt x="136622" y="494538"/>
                </a:lnTo>
                <a:lnTo>
                  <a:pt x="137384" y="470916"/>
                </a:lnTo>
                <a:lnTo>
                  <a:pt x="138908" y="447294"/>
                </a:lnTo>
                <a:lnTo>
                  <a:pt x="139670" y="423672"/>
                </a:lnTo>
                <a:lnTo>
                  <a:pt x="140346" y="370607"/>
                </a:lnTo>
                <a:lnTo>
                  <a:pt x="140432" y="317532"/>
                </a:lnTo>
                <a:close/>
              </a:path>
              <a:path w="140970" h="936625">
                <a:moveTo>
                  <a:pt x="48230" y="925068"/>
                </a:moveTo>
                <a:lnTo>
                  <a:pt x="46706" y="923544"/>
                </a:lnTo>
                <a:lnTo>
                  <a:pt x="45182" y="922782"/>
                </a:lnTo>
                <a:lnTo>
                  <a:pt x="42896" y="918972"/>
                </a:lnTo>
                <a:lnTo>
                  <a:pt x="25189" y="857378"/>
                </a:lnTo>
                <a:lnTo>
                  <a:pt x="16988" y="793242"/>
                </a:lnTo>
                <a:lnTo>
                  <a:pt x="14702" y="760476"/>
                </a:lnTo>
                <a:lnTo>
                  <a:pt x="11881" y="711361"/>
                </a:lnTo>
                <a:lnTo>
                  <a:pt x="10091" y="661648"/>
                </a:lnTo>
                <a:lnTo>
                  <a:pt x="9331" y="611726"/>
                </a:lnTo>
                <a:lnTo>
                  <a:pt x="9331" y="808479"/>
                </a:lnTo>
                <a:lnTo>
                  <a:pt x="16131" y="860607"/>
                </a:lnTo>
                <a:lnTo>
                  <a:pt x="35276" y="924306"/>
                </a:lnTo>
                <a:lnTo>
                  <a:pt x="41372" y="931926"/>
                </a:lnTo>
                <a:lnTo>
                  <a:pt x="41372" y="932688"/>
                </a:lnTo>
                <a:lnTo>
                  <a:pt x="42134" y="932688"/>
                </a:lnTo>
                <a:lnTo>
                  <a:pt x="44420" y="934212"/>
                </a:lnTo>
                <a:lnTo>
                  <a:pt x="45944" y="934974"/>
                </a:lnTo>
                <a:lnTo>
                  <a:pt x="46706" y="934974"/>
                </a:lnTo>
                <a:lnTo>
                  <a:pt x="47468" y="935355"/>
                </a:lnTo>
                <a:lnTo>
                  <a:pt x="47468" y="925068"/>
                </a:lnTo>
                <a:lnTo>
                  <a:pt x="48230" y="925068"/>
                </a:lnTo>
                <a:close/>
              </a:path>
              <a:path w="140970" h="936625">
                <a:moveTo>
                  <a:pt x="53564" y="935736"/>
                </a:moveTo>
                <a:lnTo>
                  <a:pt x="53564" y="926591"/>
                </a:lnTo>
                <a:lnTo>
                  <a:pt x="50516" y="926591"/>
                </a:lnTo>
                <a:lnTo>
                  <a:pt x="47468" y="925068"/>
                </a:lnTo>
                <a:lnTo>
                  <a:pt x="47468" y="935355"/>
                </a:lnTo>
                <a:lnTo>
                  <a:pt x="48230" y="935736"/>
                </a:lnTo>
                <a:lnTo>
                  <a:pt x="50516" y="935736"/>
                </a:lnTo>
                <a:lnTo>
                  <a:pt x="50516" y="936497"/>
                </a:lnTo>
                <a:lnTo>
                  <a:pt x="51278" y="936497"/>
                </a:lnTo>
                <a:lnTo>
                  <a:pt x="52802" y="935736"/>
                </a:lnTo>
                <a:lnTo>
                  <a:pt x="53564" y="935736"/>
                </a:lnTo>
                <a:close/>
              </a:path>
              <a:path w="140970" h="936625">
                <a:moveTo>
                  <a:pt x="51278" y="926591"/>
                </a:moveTo>
                <a:lnTo>
                  <a:pt x="48992" y="925830"/>
                </a:lnTo>
                <a:lnTo>
                  <a:pt x="50516" y="926591"/>
                </a:lnTo>
                <a:lnTo>
                  <a:pt x="51278" y="926591"/>
                </a:lnTo>
                <a:close/>
              </a:path>
              <a:path w="140970" h="936625">
                <a:moveTo>
                  <a:pt x="131081" y="585223"/>
                </a:moveTo>
                <a:lnTo>
                  <a:pt x="131081" y="352128"/>
                </a:lnTo>
                <a:lnTo>
                  <a:pt x="130526" y="400050"/>
                </a:lnTo>
                <a:lnTo>
                  <a:pt x="127478" y="494538"/>
                </a:lnTo>
                <a:lnTo>
                  <a:pt x="120050" y="602704"/>
                </a:lnTo>
                <a:lnTo>
                  <a:pt x="115262" y="656759"/>
                </a:lnTo>
                <a:lnTo>
                  <a:pt x="109233" y="710655"/>
                </a:lnTo>
                <a:lnTo>
                  <a:pt x="99284" y="781050"/>
                </a:lnTo>
                <a:lnTo>
                  <a:pt x="90757" y="826409"/>
                </a:lnTo>
                <a:lnTo>
                  <a:pt x="73067" y="893026"/>
                </a:lnTo>
                <a:lnTo>
                  <a:pt x="55850" y="924306"/>
                </a:lnTo>
                <a:lnTo>
                  <a:pt x="55088" y="925830"/>
                </a:lnTo>
                <a:lnTo>
                  <a:pt x="53564" y="925830"/>
                </a:lnTo>
                <a:lnTo>
                  <a:pt x="52802" y="926591"/>
                </a:lnTo>
                <a:lnTo>
                  <a:pt x="53564" y="926591"/>
                </a:lnTo>
                <a:lnTo>
                  <a:pt x="53564" y="935736"/>
                </a:lnTo>
                <a:lnTo>
                  <a:pt x="55850" y="935736"/>
                </a:lnTo>
                <a:lnTo>
                  <a:pt x="55850" y="934974"/>
                </a:lnTo>
                <a:lnTo>
                  <a:pt x="58136" y="934212"/>
                </a:lnTo>
                <a:lnTo>
                  <a:pt x="88731" y="875437"/>
                </a:lnTo>
                <a:lnTo>
                  <a:pt x="103094" y="813816"/>
                </a:lnTo>
                <a:lnTo>
                  <a:pt x="105380" y="798576"/>
                </a:lnTo>
                <a:lnTo>
                  <a:pt x="108428" y="782574"/>
                </a:lnTo>
                <a:lnTo>
                  <a:pt x="115889" y="730500"/>
                </a:lnTo>
                <a:lnTo>
                  <a:pt x="122467" y="677399"/>
                </a:lnTo>
                <a:lnTo>
                  <a:pt x="127982" y="623892"/>
                </a:lnTo>
                <a:lnTo>
                  <a:pt x="131081" y="585223"/>
                </a:lnTo>
                <a:close/>
              </a:path>
              <a:path w="140970" h="936625">
                <a:moveTo>
                  <a:pt x="90902" y="10668"/>
                </a:moveTo>
                <a:lnTo>
                  <a:pt x="90140" y="9906"/>
                </a:lnTo>
                <a:lnTo>
                  <a:pt x="89378" y="9906"/>
                </a:lnTo>
                <a:lnTo>
                  <a:pt x="90902" y="10668"/>
                </a:lnTo>
                <a:close/>
              </a:path>
            </a:pathLst>
          </a:custGeom>
          <a:solidFill>
            <a:srgbClr val="000000"/>
          </a:solidFill>
        </p:spPr>
        <p:txBody>
          <a:bodyPr wrap="square" lIns="0" tIns="0" rIns="0" bIns="0" rtlCol="0"/>
          <a:lstStyle/>
          <a:p>
            <a:endParaRPr sz="1540"/>
          </a:p>
        </p:txBody>
      </p:sp>
      <p:sp>
        <p:nvSpPr>
          <p:cNvPr id="20" name="object 20"/>
          <p:cNvSpPr txBox="1"/>
          <p:nvPr/>
        </p:nvSpPr>
        <p:spPr>
          <a:xfrm>
            <a:off x="4929837" y="4545068"/>
            <a:ext cx="944265" cy="325755"/>
          </a:xfrm>
          <a:prstGeom prst="rect">
            <a:avLst/>
          </a:prstGeom>
        </p:spPr>
        <p:txBody>
          <a:bodyPr vert="horz" wrap="square" lIns="0" tIns="10859" rIns="0" bIns="0" rtlCol="0">
            <a:spAutoFit/>
          </a:bodyPr>
          <a:lstStyle/>
          <a:p>
            <a:pPr>
              <a:lnSpc>
                <a:spcPct val="100000"/>
              </a:lnSpc>
              <a:spcBef>
                <a:spcPts val="100"/>
              </a:spcBef>
            </a:pPr>
            <a:r>
              <a:rPr sz="2050" i="1" dirty="0">
                <a:latin typeface="Times New Roman" panose="02020603050405020304"/>
                <a:cs typeface="Times New Roman" panose="02020603050405020304"/>
              </a:rPr>
              <a:t>|R|</a:t>
            </a:r>
            <a:r>
              <a:rPr sz="2050" i="1" spc="-85" dirty="0">
                <a:latin typeface="Times New Roman" panose="02020603050405020304"/>
                <a:cs typeface="Times New Roman" panose="02020603050405020304"/>
              </a:rPr>
              <a:t> </a:t>
            </a:r>
            <a:r>
              <a:rPr sz="2050" dirty="0">
                <a:latin typeface="Times New Roman" panose="02020603050405020304"/>
                <a:cs typeface="Times New Roman" panose="02020603050405020304"/>
              </a:rPr>
              <a:t>small</a:t>
            </a:r>
            <a:endParaRPr sz="2050">
              <a:latin typeface="Times New Roman" panose="02020603050405020304"/>
              <a:cs typeface="Times New Roman" panose="02020603050405020304"/>
            </a:endParaRPr>
          </a:p>
        </p:txBody>
      </p:sp>
      <p:sp>
        <p:nvSpPr>
          <p:cNvPr id="21" name="object 21"/>
          <p:cNvSpPr/>
          <p:nvPr/>
        </p:nvSpPr>
        <p:spPr>
          <a:xfrm>
            <a:off x="4963074" y="4921469"/>
            <a:ext cx="458829" cy="329054"/>
          </a:xfrm>
          <a:custGeom>
            <a:avLst/>
            <a:gdLst/>
            <a:ahLst/>
            <a:cxnLst/>
            <a:rect l="l" t="t" r="r" b="b"/>
            <a:pathLst>
              <a:path w="536575" h="384810">
                <a:moveTo>
                  <a:pt x="59720" y="337135"/>
                </a:moveTo>
                <a:lnTo>
                  <a:pt x="40385" y="310134"/>
                </a:lnTo>
                <a:lnTo>
                  <a:pt x="0" y="384810"/>
                </a:lnTo>
                <a:lnTo>
                  <a:pt x="49529" y="377224"/>
                </a:lnTo>
                <a:lnTo>
                  <a:pt x="49529" y="344424"/>
                </a:lnTo>
                <a:lnTo>
                  <a:pt x="59720" y="337135"/>
                </a:lnTo>
                <a:close/>
              </a:path>
              <a:path w="536575" h="384810">
                <a:moveTo>
                  <a:pt x="65143" y="344708"/>
                </a:moveTo>
                <a:lnTo>
                  <a:pt x="59720" y="337135"/>
                </a:lnTo>
                <a:lnTo>
                  <a:pt x="49529" y="344424"/>
                </a:lnTo>
                <a:lnTo>
                  <a:pt x="54863" y="352044"/>
                </a:lnTo>
                <a:lnTo>
                  <a:pt x="65143" y="344708"/>
                </a:lnTo>
                <a:close/>
              </a:path>
              <a:path w="536575" h="384810">
                <a:moveTo>
                  <a:pt x="84581" y="371856"/>
                </a:moveTo>
                <a:lnTo>
                  <a:pt x="65143" y="344708"/>
                </a:lnTo>
                <a:lnTo>
                  <a:pt x="54863" y="352044"/>
                </a:lnTo>
                <a:lnTo>
                  <a:pt x="49529" y="344424"/>
                </a:lnTo>
                <a:lnTo>
                  <a:pt x="49529" y="377224"/>
                </a:lnTo>
                <a:lnTo>
                  <a:pt x="84581" y="371856"/>
                </a:lnTo>
                <a:close/>
              </a:path>
              <a:path w="536575" h="384810">
                <a:moveTo>
                  <a:pt x="536447" y="8382"/>
                </a:moveTo>
                <a:lnTo>
                  <a:pt x="531113" y="0"/>
                </a:lnTo>
                <a:lnTo>
                  <a:pt x="59720" y="337135"/>
                </a:lnTo>
                <a:lnTo>
                  <a:pt x="65143" y="344708"/>
                </a:lnTo>
                <a:lnTo>
                  <a:pt x="536447" y="8382"/>
                </a:lnTo>
                <a:close/>
              </a:path>
            </a:pathLst>
          </a:custGeom>
          <a:solidFill>
            <a:srgbClr val="000000"/>
          </a:solidFill>
        </p:spPr>
        <p:txBody>
          <a:bodyPr wrap="square" lIns="0" tIns="0" rIns="0" bIns="0" rtlCol="0"/>
          <a:lstStyle/>
          <a:p>
            <a:endParaRPr sz="1540"/>
          </a:p>
        </p:txBody>
      </p:sp>
      <p:sp>
        <p:nvSpPr>
          <p:cNvPr id="26" name="object 26"/>
          <p:cNvSpPr txBox="1"/>
          <p:nvPr/>
        </p:nvSpPr>
        <p:spPr>
          <a:xfrm>
            <a:off x="1590648" y="2079446"/>
            <a:ext cx="2189347" cy="247015"/>
          </a:xfrm>
          <a:prstGeom prst="rect">
            <a:avLst/>
          </a:prstGeom>
        </p:spPr>
        <p:txBody>
          <a:bodyPr vert="horz" wrap="square" lIns="0" tIns="10859" rIns="0" bIns="0" rtlCol="0">
            <a:spAutoFit/>
          </a:bodyPr>
          <a:lstStyle/>
          <a:p>
            <a:pPr marL="12700">
              <a:lnSpc>
                <a:spcPct val="100000"/>
              </a:lnSpc>
              <a:spcBef>
                <a:spcPts val="100"/>
              </a:spcBef>
            </a:pPr>
            <a:r>
              <a:rPr sz="1540" i="1" spc="-5" dirty="0">
                <a:latin typeface="Times New Roman" panose="02020603050405020304"/>
                <a:cs typeface="Times New Roman" panose="02020603050405020304"/>
              </a:rPr>
              <a:t>α</a:t>
            </a:r>
            <a:r>
              <a:rPr sz="1540" spc="-5" dirty="0">
                <a:latin typeface="Arial" panose="020B0604020202020204"/>
                <a:cs typeface="Arial" panose="020B0604020202020204"/>
              </a:rPr>
              <a:t>: </a:t>
            </a:r>
            <a:r>
              <a:rPr sz="1540" dirty="0">
                <a:latin typeface="Arial" panose="020B0604020202020204"/>
                <a:cs typeface="Arial" panose="020B0604020202020204"/>
              </a:rPr>
              <a:t>constant (0.04 to</a:t>
            </a:r>
            <a:r>
              <a:rPr sz="1540" spc="-90" dirty="0">
                <a:latin typeface="Arial" panose="020B0604020202020204"/>
                <a:cs typeface="Arial" panose="020B0604020202020204"/>
              </a:rPr>
              <a:t> </a:t>
            </a:r>
            <a:r>
              <a:rPr sz="1540" spc="-5" dirty="0">
                <a:latin typeface="Arial" panose="020B0604020202020204"/>
                <a:cs typeface="Arial" panose="020B0604020202020204"/>
              </a:rPr>
              <a:t>0.06)</a:t>
            </a:r>
            <a:endParaRPr sz="1540">
              <a:latin typeface="Arial" panose="020B0604020202020204"/>
              <a:cs typeface="Arial" panose="020B0604020202020204"/>
            </a:endParaRPr>
          </a:p>
        </p:txBody>
      </p:sp>
      <p:pic>
        <p:nvPicPr>
          <p:cNvPr id="27" name="图片 26"/>
          <p:cNvPicPr>
            <a:picLocks noChangeAspect="1"/>
          </p:cNvPicPr>
          <p:nvPr/>
        </p:nvPicPr>
        <p:blipFill>
          <a:blip r:embed="rId2"/>
          <a:stretch>
            <a:fillRect/>
          </a:stretch>
        </p:blipFill>
        <p:spPr>
          <a:xfrm>
            <a:off x="1374775" y="1240155"/>
            <a:ext cx="6004560" cy="609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5692" y="333435"/>
            <a:ext cx="3815068" cy="516232"/>
          </a:xfrm>
          <a:prstGeom prst="rect">
            <a:avLst/>
          </a:prstGeom>
        </p:spPr>
        <p:txBody>
          <a:bodyPr vert="horz" wrap="square" lIns="0" tIns="10859" rIns="0" bIns="0" rtlCol="0">
            <a:spAutoFit/>
          </a:bodyPr>
          <a:lstStyle/>
          <a:p>
            <a:pPr marL="12700">
              <a:lnSpc>
                <a:spcPct val="100000"/>
              </a:lnSpc>
              <a:spcBef>
                <a:spcPts val="100"/>
              </a:spcBef>
            </a:pPr>
            <a:r>
              <a:rPr sz="3200" spc="155" dirty="0">
                <a:solidFill>
                  <a:srgbClr val="FF0000"/>
                </a:solidFill>
                <a:latin typeface="Times New Roman" panose="02020603050405020304"/>
                <a:cs typeface="Times New Roman" panose="02020603050405020304"/>
              </a:rPr>
              <a:t>H</a:t>
            </a:r>
            <a:r>
              <a:rPr sz="2800" spc="155" dirty="0">
                <a:solidFill>
                  <a:srgbClr val="FF0000"/>
                </a:solidFill>
                <a:latin typeface="Times New Roman" panose="02020603050405020304"/>
                <a:cs typeface="Times New Roman" panose="02020603050405020304"/>
              </a:rPr>
              <a:t>ARRIS </a:t>
            </a:r>
            <a:r>
              <a:rPr lang="en-US" sz="2800" spc="145" dirty="0">
                <a:solidFill>
                  <a:srgbClr val="FF0000"/>
                </a:solidFill>
                <a:latin typeface="Times New Roman" panose="02020603050405020304"/>
                <a:cs typeface="Times New Roman" panose="02020603050405020304"/>
              </a:rPr>
              <a:t>角点检测器</a:t>
            </a:r>
            <a:endParaRPr sz="2800" dirty="0">
              <a:latin typeface="Times New Roman" panose="02020603050405020304"/>
              <a:cs typeface="Times New Roman" panose="02020603050405020304"/>
            </a:endParaRPr>
          </a:p>
        </p:txBody>
      </p:sp>
      <p:sp>
        <p:nvSpPr>
          <p:cNvPr id="3" name="object 3"/>
          <p:cNvSpPr txBox="1"/>
          <p:nvPr/>
        </p:nvSpPr>
        <p:spPr>
          <a:xfrm>
            <a:off x="1055692" y="1431112"/>
            <a:ext cx="7026328" cy="3782695"/>
          </a:xfrm>
          <a:prstGeom prst="rect">
            <a:avLst/>
          </a:prstGeom>
        </p:spPr>
        <p:txBody>
          <a:bodyPr vert="horz" wrap="square" lIns="0" tIns="74933" rIns="0" bIns="0" rtlCol="0">
            <a:spAutoFit/>
          </a:bodyPr>
          <a:lstStyle/>
          <a:p>
            <a:pPr marL="546100" indent="-533400">
              <a:lnSpc>
                <a:spcPct val="100000"/>
              </a:lnSpc>
              <a:spcBef>
                <a:spcPts val="690"/>
              </a:spcBef>
              <a:buClr>
                <a:srgbClr val="FE8637"/>
              </a:buClr>
              <a:buSzPct val="69000"/>
              <a:buAutoNum type="arabicPeriod"/>
              <a:tabLst>
                <a:tab pos="545465" algn="l"/>
                <a:tab pos="546100" algn="l"/>
              </a:tabLst>
            </a:pPr>
            <a:r>
              <a:rPr sz="2050" spc="170" dirty="0">
                <a:latin typeface="Times New Roman" panose="02020603050405020304"/>
                <a:cs typeface="Times New Roman" panose="02020603050405020304"/>
              </a:rPr>
              <a:t>Compute </a:t>
            </a:r>
            <a:r>
              <a:rPr sz="2050" spc="204" dirty="0">
                <a:solidFill>
                  <a:srgbClr val="FF0000"/>
                </a:solidFill>
                <a:latin typeface="Times New Roman" panose="02020603050405020304"/>
                <a:cs typeface="Times New Roman" panose="02020603050405020304"/>
              </a:rPr>
              <a:t>Gaussian </a:t>
            </a:r>
            <a:r>
              <a:rPr sz="2050" spc="155" dirty="0">
                <a:solidFill>
                  <a:srgbClr val="FF0000"/>
                </a:solidFill>
                <a:latin typeface="Times New Roman" panose="02020603050405020304"/>
                <a:cs typeface="Times New Roman" panose="02020603050405020304"/>
              </a:rPr>
              <a:t>derivatives </a:t>
            </a:r>
            <a:r>
              <a:rPr sz="2050" spc="265" dirty="0">
                <a:latin typeface="Times New Roman" panose="02020603050405020304"/>
                <a:cs typeface="Times New Roman" panose="02020603050405020304"/>
              </a:rPr>
              <a:t>at</a:t>
            </a:r>
            <a:r>
              <a:rPr sz="2050" spc="-390" dirty="0">
                <a:latin typeface="Times New Roman" panose="02020603050405020304"/>
                <a:cs typeface="Times New Roman" panose="02020603050405020304"/>
              </a:rPr>
              <a:t> </a:t>
            </a:r>
            <a:r>
              <a:rPr sz="2050" spc="165" dirty="0">
                <a:latin typeface="Times New Roman" panose="02020603050405020304"/>
                <a:cs typeface="Times New Roman" panose="02020603050405020304"/>
              </a:rPr>
              <a:t>each </a:t>
            </a:r>
            <a:r>
              <a:rPr sz="2050" spc="110" dirty="0">
                <a:latin typeface="Times New Roman" panose="02020603050405020304"/>
                <a:cs typeface="Times New Roman" panose="02020603050405020304"/>
              </a:rPr>
              <a:t>pixel</a:t>
            </a:r>
            <a:endParaRPr sz="2050">
              <a:latin typeface="Times New Roman" panose="02020603050405020304"/>
              <a:cs typeface="Times New Roman" panose="02020603050405020304"/>
            </a:endParaRPr>
          </a:p>
          <a:p>
            <a:pPr marL="546100" marR="686435" indent="-533400">
              <a:lnSpc>
                <a:spcPct val="100000"/>
              </a:lnSpc>
              <a:spcBef>
                <a:spcPts val="595"/>
              </a:spcBef>
              <a:buClr>
                <a:srgbClr val="FE8637"/>
              </a:buClr>
              <a:buSzPct val="69000"/>
              <a:buAutoNum type="arabicPeriod"/>
              <a:tabLst>
                <a:tab pos="545465" algn="l"/>
                <a:tab pos="546100" algn="l"/>
              </a:tabLst>
            </a:pPr>
            <a:r>
              <a:rPr sz="2050" spc="170" dirty="0">
                <a:latin typeface="Times New Roman" panose="02020603050405020304"/>
                <a:cs typeface="Times New Roman" panose="02020603050405020304"/>
              </a:rPr>
              <a:t>Compute</a:t>
            </a:r>
            <a:r>
              <a:rPr sz="2050" spc="60" dirty="0">
                <a:latin typeface="Times New Roman" panose="02020603050405020304"/>
                <a:cs typeface="Times New Roman" panose="02020603050405020304"/>
              </a:rPr>
              <a:t> </a:t>
            </a:r>
            <a:r>
              <a:rPr sz="2050" spc="125" dirty="0">
                <a:solidFill>
                  <a:srgbClr val="FF0000"/>
                </a:solidFill>
                <a:latin typeface="Times New Roman" panose="02020603050405020304"/>
                <a:cs typeface="Times New Roman" panose="02020603050405020304"/>
              </a:rPr>
              <a:t>second</a:t>
            </a:r>
            <a:r>
              <a:rPr sz="2050" spc="55" dirty="0">
                <a:solidFill>
                  <a:srgbClr val="FF0000"/>
                </a:solidFill>
                <a:latin typeface="Times New Roman" panose="02020603050405020304"/>
                <a:cs typeface="Times New Roman" panose="02020603050405020304"/>
              </a:rPr>
              <a:t> </a:t>
            </a:r>
            <a:r>
              <a:rPr sz="2050" spc="195" dirty="0">
                <a:solidFill>
                  <a:srgbClr val="FF0000"/>
                </a:solidFill>
                <a:latin typeface="Times New Roman" panose="02020603050405020304"/>
                <a:cs typeface="Times New Roman" panose="02020603050405020304"/>
              </a:rPr>
              <a:t>moment</a:t>
            </a:r>
            <a:r>
              <a:rPr sz="2050" spc="60" dirty="0">
                <a:solidFill>
                  <a:srgbClr val="FF0000"/>
                </a:solidFill>
                <a:latin typeface="Times New Roman" panose="02020603050405020304"/>
                <a:cs typeface="Times New Roman" panose="02020603050405020304"/>
              </a:rPr>
              <a:t> </a:t>
            </a:r>
            <a:r>
              <a:rPr sz="2050" spc="200" dirty="0">
                <a:solidFill>
                  <a:srgbClr val="FF0000"/>
                </a:solidFill>
                <a:latin typeface="Times New Roman" panose="02020603050405020304"/>
                <a:cs typeface="Times New Roman" panose="02020603050405020304"/>
              </a:rPr>
              <a:t>matrix</a:t>
            </a:r>
            <a:r>
              <a:rPr sz="2050" spc="60" dirty="0">
                <a:solidFill>
                  <a:srgbClr val="FF0000"/>
                </a:solidFill>
                <a:latin typeface="Times New Roman" panose="02020603050405020304"/>
                <a:cs typeface="Times New Roman" panose="02020603050405020304"/>
              </a:rPr>
              <a:t> </a:t>
            </a:r>
            <a:r>
              <a:rPr sz="2050" i="1" spc="35" dirty="0">
                <a:solidFill>
                  <a:srgbClr val="FF0000"/>
                </a:solidFill>
                <a:latin typeface="Georgia" panose="02040502050405020303"/>
                <a:cs typeface="Georgia" panose="02040502050405020303"/>
              </a:rPr>
              <a:t>M</a:t>
            </a:r>
            <a:r>
              <a:rPr sz="2050" i="1" spc="75" dirty="0">
                <a:solidFill>
                  <a:srgbClr val="FF0000"/>
                </a:solidFill>
                <a:latin typeface="Georgia" panose="02040502050405020303"/>
                <a:cs typeface="Georgia" panose="02040502050405020303"/>
              </a:rPr>
              <a:t> </a:t>
            </a:r>
            <a:r>
              <a:rPr sz="2050" spc="175" dirty="0">
                <a:solidFill>
                  <a:srgbClr val="FF0000"/>
                </a:solidFill>
                <a:latin typeface="Times New Roman" panose="02020603050405020304"/>
                <a:cs typeface="Times New Roman" panose="02020603050405020304"/>
              </a:rPr>
              <a:t>in</a:t>
            </a:r>
            <a:r>
              <a:rPr sz="2050" spc="45" dirty="0">
                <a:solidFill>
                  <a:srgbClr val="FF0000"/>
                </a:solidFill>
                <a:latin typeface="Times New Roman" panose="02020603050405020304"/>
                <a:cs typeface="Times New Roman" panose="02020603050405020304"/>
              </a:rPr>
              <a:t> </a:t>
            </a:r>
            <a:r>
              <a:rPr sz="2050" spc="265" dirty="0">
                <a:solidFill>
                  <a:srgbClr val="FF0000"/>
                </a:solidFill>
                <a:latin typeface="Times New Roman" panose="02020603050405020304"/>
                <a:cs typeface="Times New Roman" panose="02020603050405020304"/>
              </a:rPr>
              <a:t>a</a:t>
            </a:r>
            <a:r>
              <a:rPr sz="2050" spc="60" dirty="0">
                <a:solidFill>
                  <a:srgbClr val="FF0000"/>
                </a:solidFill>
                <a:latin typeface="Times New Roman" panose="02020603050405020304"/>
                <a:cs typeface="Times New Roman" panose="02020603050405020304"/>
              </a:rPr>
              <a:t> </a:t>
            </a:r>
            <a:r>
              <a:rPr sz="2050" spc="200" dirty="0">
                <a:solidFill>
                  <a:srgbClr val="FF0000"/>
                </a:solidFill>
                <a:latin typeface="Times New Roman" panose="02020603050405020304"/>
                <a:cs typeface="Times New Roman" panose="02020603050405020304"/>
              </a:rPr>
              <a:t>Gaussian  </a:t>
            </a:r>
            <a:r>
              <a:rPr sz="2050" spc="130" dirty="0">
                <a:solidFill>
                  <a:srgbClr val="FF0000"/>
                </a:solidFill>
                <a:latin typeface="Times New Roman" panose="02020603050405020304"/>
                <a:cs typeface="Times New Roman" panose="02020603050405020304"/>
              </a:rPr>
              <a:t>window </a:t>
            </a:r>
            <a:r>
              <a:rPr sz="2050" spc="200" dirty="0">
                <a:latin typeface="Times New Roman" panose="02020603050405020304"/>
                <a:cs typeface="Times New Roman" panose="02020603050405020304"/>
              </a:rPr>
              <a:t>around </a:t>
            </a:r>
            <a:r>
              <a:rPr sz="2050" spc="160" dirty="0">
                <a:latin typeface="Times New Roman" panose="02020603050405020304"/>
                <a:cs typeface="Times New Roman" panose="02020603050405020304"/>
              </a:rPr>
              <a:t>each</a:t>
            </a:r>
            <a:r>
              <a:rPr sz="2050" spc="-190" dirty="0">
                <a:latin typeface="Times New Roman" panose="02020603050405020304"/>
                <a:cs typeface="Times New Roman" panose="02020603050405020304"/>
              </a:rPr>
              <a:t> </a:t>
            </a:r>
            <a:r>
              <a:rPr sz="2050" spc="110" dirty="0">
                <a:latin typeface="Times New Roman" panose="02020603050405020304"/>
                <a:cs typeface="Times New Roman" panose="02020603050405020304"/>
              </a:rPr>
              <a:t>pixel</a:t>
            </a:r>
            <a:endParaRPr sz="2050">
              <a:latin typeface="Times New Roman" panose="02020603050405020304"/>
              <a:cs typeface="Times New Roman" panose="02020603050405020304"/>
            </a:endParaRPr>
          </a:p>
          <a:p>
            <a:pPr marL="546100" indent="-533400">
              <a:lnSpc>
                <a:spcPct val="100000"/>
              </a:lnSpc>
              <a:spcBef>
                <a:spcPts val="600"/>
              </a:spcBef>
              <a:buClr>
                <a:srgbClr val="FE8637"/>
              </a:buClr>
              <a:buSzPct val="69000"/>
              <a:buAutoNum type="arabicPeriod"/>
              <a:tabLst>
                <a:tab pos="545465" algn="l"/>
                <a:tab pos="546100" algn="l"/>
              </a:tabLst>
            </a:pPr>
            <a:r>
              <a:rPr sz="2050" spc="170" dirty="0">
                <a:latin typeface="Times New Roman" panose="02020603050405020304"/>
                <a:cs typeface="Times New Roman" panose="02020603050405020304"/>
              </a:rPr>
              <a:t>Compute </a:t>
            </a:r>
            <a:r>
              <a:rPr sz="2050" spc="155" dirty="0">
                <a:solidFill>
                  <a:srgbClr val="FF0000"/>
                </a:solidFill>
                <a:latin typeface="Times New Roman" panose="02020603050405020304"/>
                <a:cs typeface="Times New Roman" panose="02020603050405020304"/>
              </a:rPr>
              <a:t>corner </a:t>
            </a:r>
            <a:r>
              <a:rPr sz="2050" spc="165" dirty="0">
                <a:solidFill>
                  <a:srgbClr val="FF0000"/>
                </a:solidFill>
                <a:latin typeface="Times New Roman" panose="02020603050405020304"/>
                <a:cs typeface="Times New Roman" panose="02020603050405020304"/>
              </a:rPr>
              <a:t>response </a:t>
            </a:r>
            <a:r>
              <a:rPr sz="2050" spc="140" dirty="0">
                <a:solidFill>
                  <a:srgbClr val="FF0000"/>
                </a:solidFill>
                <a:latin typeface="Times New Roman" panose="02020603050405020304"/>
                <a:cs typeface="Times New Roman" panose="02020603050405020304"/>
              </a:rPr>
              <a:t>function</a:t>
            </a:r>
            <a:r>
              <a:rPr sz="2050" spc="-295" dirty="0">
                <a:solidFill>
                  <a:srgbClr val="FF0000"/>
                </a:solidFill>
                <a:latin typeface="Times New Roman" panose="02020603050405020304"/>
                <a:cs typeface="Times New Roman" panose="02020603050405020304"/>
              </a:rPr>
              <a:t> </a:t>
            </a:r>
            <a:r>
              <a:rPr sz="2050" i="1" spc="90" dirty="0">
                <a:solidFill>
                  <a:srgbClr val="FF0000"/>
                </a:solidFill>
                <a:latin typeface="Georgia" panose="02040502050405020303"/>
                <a:cs typeface="Georgia" panose="02040502050405020303"/>
              </a:rPr>
              <a:t>R</a:t>
            </a:r>
            <a:endParaRPr sz="2050">
              <a:latin typeface="Georgia" panose="02040502050405020303"/>
              <a:cs typeface="Georgia" panose="02040502050405020303"/>
            </a:endParaRPr>
          </a:p>
          <a:p>
            <a:pPr marL="546100" indent="-533400">
              <a:lnSpc>
                <a:spcPct val="100000"/>
              </a:lnSpc>
              <a:spcBef>
                <a:spcPts val="600"/>
              </a:spcBef>
              <a:buClr>
                <a:srgbClr val="FE8637"/>
              </a:buClr>
              <a:buSzPct val="69000"/>
              <a:buAutoNum type="arabicPeriod"/>
              <a:tabLst>
                <a:tab pos="545465" algn="l"/>
                <a:tab pos="546100" algn="l"/>
              </a:tabLst>
            </a:pPr>
            <a:r>
              <a:rPr sz="2050" spc="165" dirty="0">
                <a:solidFill>
                  <a:srgbClr val="FF0000"/>
                </a:solidFill>
                <a:latin typeface="Times New Roman" panose="02020603050405020304"/>
                <a:cs typeface="Times New Roman" panose="02020603050405020304"/>
              </a:rPr>
              <a:t>Threshold</a:t>
            </a:r>
            <a:r>
              <a:rPr sz="2050" spc="35" dirty="0">
                <a:solidFill>
                  <a:srgbClr val="FF0000"/>
                </a:solidFill>
                <a:latin typeface="Times New Roman" panose="02020603050405020304"/>
                <a:cs typeface="Times New Roman" panose="02020603050405020304"/>
              </a:rPr>
              <a:t> </a:t>
            </a:r>
            <a:r>
              <a:rPr sz="2050" i="1" spc="90" dirty="0">
                <a:solidFill>
                  <a:srgbClr val="FF0000"/>
                </a:solidFill>
                <a:latin typeface="Georgia" panose="02040502050405020303"/>
                <a:cs typeface="Georgia" panose="02040502050405020303"/>
              </a:rPr>
              <a:t>R</a:t>
            </a:r>
            <a:endParaRPr sz="2050">
              <a:latin typeface="Georgia" panose="02040502050405020303"/>
              <a:cs typeface="Georgia" panose="02040502050405020303"/>
            </a:endParaRPr>
          </a:p>
          <a:p>
            <a:pPr marL="546100" marR="5080" indent="-533400">
              <a:lnSpc>
                <a:spcPct val="100000"/>
              </a:lnSpc>
              <a:spcBef>
                <a:spcPts val="605"/>
              </a:spcBef>
              <a:buClr>
                <a:srgbClr val="FE8637"/>
              </a:buClr>
              <a:buSzPct val="69000"/>
              <a:buAutoNum type="arabicPeriod"/>
              <a:tabLst>
                <a:tab pos="545465" algn="l"/>
                <a:tab pos="546100" algn="l"/>
              </a:tabLst>
            </a:pPr>
            <a:r>
              <a:rPr sz="2050" spc="195" dirty="0">
                <a:latin typeface="Times New Roman" panose="02020603050405020304"/>
                <a:cs typeface="Times New Roman" panose="02020603050405020304"/>
              </a:rPr>
              <a:t>Find </a:t>
            </a:r>
            <a:r>
              <a:rPr sz="2050" spc="85" dirty="0">
                <a:solidFill>
                  <a:srgbClr val="FF0000"/>
                </a:solidFill>
                <a:latin typeface="Times New Roman" panose="02020603050405020304"/>
                <a:cs typeface="Times New Roman" panose="02020603050405020304"/>
              </a:rPr>
              <a:t>local </a:t>
            </a:r>
            <a:r>
              <a:rPr sz="2050" spc="200" dirty="0">
                <a:solidFill>
                  <a:srgbClr val="FF0000"/>
                </a:solidFill>
                <a:latin typeface="Times New Roman" panose="02020603050405020304"/>
                <a:cs typeface="Times New Roman" panose="02020603050405020304"/>
              </a:rPr>
              <a:t>maxima </a:t>
            </a:r>
            <a:r>
              <a:rPr sz="2050" dirty="0">
                <a:solidFill>
                  <a:srgbClr val="FF0000"/>
                </a:solidFill>
                <a:latin typeface="Times New Roman" panose="02020603050405020304"/>
                <a:cs typeface="Times New Roman" panose="02020603050405020304"/>
              </a:rPr>
              <a:t>of </a:t>
            </a:r>
            <a:r>
              <a:rPr sz="2050" spc="165" dirty="0">
                <a:solidFill>
                  <a:srgbClr val="FF0000"/>
                </a:solidFill>
                <a:latin typeface="Times New Roman" panose="02020603050405020304"/>
                <a:cs typeface="Times New Roman" panose="02020603050405020304"/>
              </a:rPr>
              <a:t>response </a:t>
            </a:r>
            <a:r>
              <a:rPr sz="2050" spc="140" dirty="0">
                <a:solidFill>
                  <a:srgbClr val="FF0000"/>
                </a:solidFill>
                <a:latin typeface="Times New Roman" panose="02020603050405020304"/>
                <a:cs typeface="Times New Roman" panose="02020603050405020304"/>
              </a:rPr>
              <a:t>function</a:t>
            </a:r>
            <a:r>
              <a:rPr sz="2050" spc="-290" dirty="0">
                <a:solidFill>
                  <a:srgbClr val="FF0000"/>
                </a:solidFill>
                <a:latin typeface="Times New Roman" panose="02020603050405020304"/>
                <a:cs typeface="Times New Roman" panose="02020603050405020304"/>
              </a:rPr>
              <a:t> </a:t>
            </a:r>
            <a:r>
              <a:rPr sz="2050" spc="185" dirty="0">
                <a:solidFill>
                  <a:srgbClr val="FF0000"/>
                </a:solidFill>
                <a:latin typeface="Times New Roman" panose="02020603050405020304"/>
                <a:cs typeface="Times New Roman" panose="02020603050405020304"/>
              </a:rPr>
              <a:t>(nonmaximum  </a:t>
            </a:r>
            <a:r>
              <a:rPr sz="2050" spc="155" dirty="0">
                <a:solidFill>
                  <a:srgbClr val="FF0000"/>
                </a:solidFill>
                <a:latin typeface="Times New Roman" panose="02020603050405020304"/>
                <a:cs typeface="Times New Roman" panose="02020603050405020304"/>
              </a:rPr>
              <a:t>suppression)</a:t>
            </a:r>
            <a:endParaRPr sz="2050">
              <a:latin typeface="Times New Roman" panose="02020603050405020304"/>
              <a:cs typeface="Times New Roman" panose="02020603050405020304"/>
            </a:endParaRPr>
          </a:p>
          <a:p>
            <a:pPr>
              <a:lnSpc>
                <a:spcPct val="100000"/>
              </a:lnSpc>
            </a:pPr>
            <a:endParaRPr sz="2480">
              <a:latin typeface="Times New Roman" panose="02020603050405020304"/>
              <a:cs typeface="Times New Roman" panose="02020603050405020304"/>
            </a:endParaRPr>
          </a:p>
          <a:p>
            <a:pPr marL="12700">
              <a:lnSpc>
                <a:spcPts val="2280"/>
              </a:lnSpc>
              <a:spcBef>
                <a:spcPts val="1760"/>
              </a:spcBef>
            </a:pPr>
            <a:r>
              <a:rPr sz="1710" spc="-10" dirty="0">
                <a:latin typeface="Arial" panose="020B0604020202020204"/>
                <a:cs typeface="Arial" panose="020B0604020202020204"/>
              </a:rPr>
              <a:t>C.Harris </a:t>
            </a:r>
            <a:r>
              <a:rPr sz="1710" spc="-5" dirty="0">
                <a:latin typeface="Arial" panose="020B0604020202020204"/>
                <a:cs typeface="Arial" panose="020B0604020202020204"/>
              </a:rPr>
              <a:t>and M.Stephens.</a:t>
            </a:r>
            <a:r>
              <a:rPr sz="1710" spc="-5" dirty="0">
                <a:solidFill>
                  <a:srgbClr val="D2611C"/>
                </a:solidFill>
                <a:latin typeface="Arial" panose="020B0604020202020204"/>
                <a:cs typeface="Arial" panose="020B0604020202020204"/>
              </a:rPr>
              <a:t> </a:t>
            </a:r>
            <a:r>
              <a:rPr sz="1710" u="heavy" spc="-5" dirty="0">
                <a:solidFill>
                  <a:srgbClr val="D2611C"/>
                </a:solidFill>
                <a:uFill>
                  <a:solidFill>
                    <a:srgbClr val="D2611C"/>
                  </a:solidFill>
                </a:uFill>
                <a:latin typeface="Arial" panose="020B0604020202020204"/>
                <a:cs typeface="Arial" panose="020B0604020202020204"/>
              </a:rPr>
              <a:t>“A </a:t>
            </a:r>
            <a:r>
              <a:rPr sz="1710" u="heavy" spc="-10" dirty="0">
                <a:solidFill>
                  <a:srgbClr val="D2611C"/>
                </a:solidFill>
                <a:uFill>
                  <a:solidFill>
                    <a:srgbClr val="D2611C"/>
                  </a:solidFill>
                </a:uFill>
                <a:latin typeface="Arial" panose="020B0604020202020204"/>
                <a:cs typeface="Arial" panose="020B0604020202020204"/>
              </a:rPr>
              <a:t>Combined Corner </a:t>
            </a:r>
            <a:r>
              <a:rPr sz="1710" u="heavy" spc="-5" dirty="0">
                <a:solidFill>
                  <a:srgbClr val="D2611C"/>
                </a:solidFill>
                <a:uFill>
                  <a:solidFill>
                    <a:srgbClr val="D2611C"/>
                  </a:solidFill>
                </a:uFill>
                <a:latin typeface="Arial" panose="020B0604020202020204"/>
                <a:cs typeface="Arial" panose="020B0604020202020204"/>
              </a:rPr>
              <a:t>and Edge </a:t>
            </a:r>
            <a:r>
              <a:rPr sz="1710" u="heavy" spc="-20" dirty="0">
                <a:solidFill>
                  <a:srgbClr val="D2611C"/>
                </a:solidFill>
                <a:uFill>
                  <a:solidFill>
                    <a:srgbClr val="D2611C"/>
                  </a:solidFill>
                </a:uFill>
                <a:latin typeface="Arial" panose="020B0604020202020204"/>
                <a:cs typeface="Arial" panose="020B0604020202020204"/>
              </a:rPr>
              <a:t>Detector.”</a:t>
            </a:r>
            <a:endParaRPr sz="1710">
              <a:latin typeface="Arial" panose="020B0604020202020204"/>
              <a:cs typeface="Arial" panose="020B0604020202020204"/>
            </a:endParaRPr>
          </a:p>
          <a:p>
            <a:pPr marL="12700">
              <a:lnSpc>
                <a:spcPts val="2280"/>
              </a:lnSpc>
            </a:pPr>
            <a:r>
              <a:rPr sz="1710" i="1" spc="-10" dirty="0">
                <a:latin typeface="Arial" panose="020B0604020202020204"/>
                <a:cs typeface="Arial" panose="020B0604020202020204"/>
              </a:rPr>
              <a:t>Proceedings </a:t>
            </a:r>
            <a:r>
              <a:rPr sz="1710" i="1" spc="-5" dirty="0">
                <a:latin typeface="Arial" panose="020B0604020202020204"/>
                <a:cs typeface="Arial" panose="020B0604020202020204"/>
              </a:rPr>
              <a:t>of the 4th </a:t>
            </a:r>
            <a:r>
              <a:rPr sz="1710" i="1" spc="-10" dirty="0">
                <a:latin typeface="Arial" panose="020B0604020202020204"/>
                <a:cs typeface="Arial" panose="020B0604020202020204"/>
              </a:rPr>
              <a:t>Alvey </a:t>
            </a:r>
            <a:r>
              <a:rPr sz="1710" i="1" spc="-15" dirty="0">
                <a:latin typeface="Arial" panose="020B0604020202020204"/>
                <a:cs typeface="Arial" panose="020B0604020202020204"/>
              </a:rPr>
              <a:t>Vision </a:t>
            </a:r>
            <a:r>
              <a:rPr sz="1710" i="1" spc="-5" dirty="0">
                <a:latin typeface="Arial" panose="020B0604020202020204"/>
                <a:cs typeface="Arial" panose="020B0604020202020204"/>
              </a:rPr>
              <a:t>Conference</a:t>
            </a:r>
            <a:r>
              <a:rPr sz="1710" spc="-5" dirty="0">
                <a:latin typeface="Arial" panose="020B0604020202020204"/>
                <a:cs typeface="Arial" panose="020B0604020202020204"/>
              </a:rPr>
              <a:t>: </a:t>
            </a:r>
            <a:r>
              <a:rPr sz="1710" spc="-10" dirty="0">
                <a:latin typeface="Arial" panose="020B0604020202020204"/>
                <a:cs typeface="Arial" panose="020B0604020202020204"/>
              </a:rPr>
              <a:t>pages 147—151,</a:t>
            </a:r>
            <a:r>
              <a:rPr sz="1710" spc="60" dirty="0">
                <a:latin typeface="Arial" panose="020B0604020202020204"/>
                <a:cs typeface="Arial" panose="020B0604020202020204"/>
              </a:rPr>
              <a:t> </a:t>
            </a:r>
            <a:r>
              <a:rPr sz="1710" spc="-10" dirty="0">
                <a:latin typeface="Arial" panose="020B0604020202020204"/>
                <a:cs typeface="Arial" panose="020B0604020202020204"/>
              </a:rPr>
              <a:t>1988.</a:t>
            </a:r>
            <a:endParaRPr sz="1710">
              <a:latin typeface="Arial" panose="020B0604020202020204"/>
              <a:cs typeface="Arial" panose="020B0604020202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图片 5"/>
          <p:cNvPicPr>
            <a:picLocks noChangeAspect="1"/>
          </p:cNvPicPr>
          <p:nvPr/>
        </p:nvPicPr>
        <p:blipFill>
          <a:blip r:embed="rId1"/>
          <a:stretch>
            <a:fillRect/>
          </a:stretch>
        </p:blipFill>
        <p:spPr>
          <a:xfrm>
            <a:off x="1828800" y="1295400"/>
            <a:ext cx="5257800" cy="5187950"/>
          </a:xfrm>
          <a:prstGeom prst="rect">
            <a:avLst/>
          </a:prstGeom>
          <a:noFill/>
          <a:ln w="9525">
            <a:noFill/>
          </a:ln>
        </p:spPr>
      </p:pic>
      <p:sp>
        <p:nvSpPr>
          <p:cNvPr id="52227" name="Text Box 2"/>
          <p:cNvSpPr txBox="1"/>
          <p:nvPr/>
        </p:nvSpPr>
        <p:spPr>
          <a:xfrm>
            <a:off x="381000" y="457200"/>
            <a:ext cx="65532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5pPr>
          </a:lstStyle>
          <a:p>
            <a:pPr marL="0" lvl="0" indent="0" eaLnBrk="1" hangingPunct="1">
              <a:spcBef>
                <a:spcPct val="50000"/>
              </a:spcBef>
              <a:buClrTx/>
              <a:buFontTx/>
              <a:buNone/>
            </a:pPr>
            <a:r>
              <a:rPr lang="en-US" altLang="zh-CN" sz="2800" b="1" dirty="0">
                <a:latin typeface="楷体_GB2312" pitchFamily="49" charset="-122"/>
                <a:ea typeface="楷体_GB2312" pitchFamily="49" charset="-122"/>
              </a:rPr>
              <a:t>Harris</a:t>
            </a:r>
            <a:r>
              <a:rPr lang="zh-CN" altLang="en-US" sz="2800" b="1" dirty="0">
                <a:latin typeface="楷体_GB2312" pitchFamily="49" charset="-122"/>
                <a:ea typeface="楷体_GB2312" pitchFamily="49" charset="-122"/>
              </a:rPr>
              <a:t>角点算子</a:t>
            </a:r>
            <a:endParaRPr lang="zh-CN" altLang="en-US" sz="2800" b="1" dirty="0">
              <a:latin typeface="楷体_GB2312" pitchFamily="49" charset="-122"/>
              <a:ea typeface="楷体_GB2312"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内容占位符 2"/>
          <p:cNvSpPr>
            <a:spLocks noGrp="1"/>
          </p:cNvSpPr>
          <p:nvPr>
            <p:ph sz="half" idx="1"/>
          </p:nvPr>
        </p:nvSpPr>
        <p:spPr>
          <a:xfrm>
            <a:off x="838200" y="1600200"/>
            <a:ext cx="7696200" cy="4498975"/>
          </a:xfrm>
        </p:spPr>
        <p:txBody>
          <a:bodyPr vert="horz" wrap="square" lIns="91440" tIns="45720" rIns="91440" bIns="45720" anchor="t" anchorCtr="0"/>
          <a:lstStyle/>
          <a:p>
            <a:pPr>
              <a:buSzTx/>
            </a:pPr>
            <a:r>
              <a:rPr lang="zh-CN" altLang="en-US" b="1" dirty="0">
                <a:latin typeface="微软雅黑" panose="020B0503020204020204" pitchFamily="34" charset="-122"/>
                <a:ea typeface="微软雅黑" panose="020B0503020204020204" pitchFamily="34" charset="-122"/>
                <a:cs typeface="+mn-cs"/>
              </a:rPr>
              <a:t>哈里斯角点的性质：</a:t>
            </a:r>
            <a:endParaRPr lang="en-US" altLang="zh-CN" b="1" dirty="0">
              <a:latin typeface="微软雅黑" panose="020B0503020204020204" pitchFamily="34" charset="-122"/>
              <a:ea typeface="微软雅黑" panose="020B0503020204020204" pitchFamily="34" charset="-122"/>
              <a:cs typeface="+mn-cs"/>
            </a:endParaRPr>
          </a:p>
          <a:p>
            <a:pPr>
              <a:buSzTx/>
            </a:pPr>
            <a:endParaRPr lang="zh-CN" altLang="en-US" b="1" dirty="0">
              <a:latin typeface="微软雅黑" panose="020B0503020204020204" pitchFamily="34" charset="-122"/>
              <a:ea typeface="微软雅黑" panose="020B0503020204020204" pitchFamily="34" charset="-122"/>
              <a:cs typeface="+mn-cs"/>
            </a:endParaRPr>
          </a:p>
          <a:p>
            <a:pPr>
              <a:buSzTx/>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mn-cs"/>
              </a:rPr>
              <a:t>该算法算子对亮度和对比度的变化不敏感</a:t>
            </a:r>
            <a:endParaRPr lang="en-US" altLang="zh-CN" dirty="0">
              <a:latin typeface="微软雅黑" panose="020B0503020204020204" pitchFamily="34" charset="-122"/>
              <a:ea typeface="微软雅黑" panose="020B0503020204020204" pitchFamily="34" charset="-122"/>
              <a:cs typeface="+mn-cs"/>
            </a:endParaRPr>
          </a:p>
          <a:p>
            <a:pPr>
              <a:buSzTx/>
              <a:buFont typeface="Wingdings" panose="05000000000000000000" pitchFamily="2" charset="2"/>
              <a:buChar char="Ø"/>
            </a:pPr>
            <a:endParaRPr lang="zh-CN" altLang="en-US" dirty="0">
              <a:latin typeface="微软雅黑" panose="020B0503020204020204" pitchFamily="34" charset="-122"/>
              <a:ea typeface="微软雅黑" panose="020B0503020204020204" pitchFamily="34" charset="-122"/>
              <a:cs typeface="+mn-cs"/>
            </a:endParaRPr>
          </a:p>
          <a:p>
            <a:pPr>
              <a:buSzTx/>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mn-cs"/>
              </a:rPr>
              <a:t>算子具有旋转不变性</a:t>
            </a:r>
            <a:endParaRPr lang="en-US" altLang="zh-CN" dirty="0">
              <a:latin typeface="微软雅黑" panose="020B0503020204020204" pitchFamily="34" charset="-122"/>
              <a:ea typeface="微软雅黑" panose="020B0503020204020204" pitchFamily="34" charset="-122"/>
              <a:cs typeface="+mn-cs"/>
            </a:endParaRPr>
          </a:p>
          <a:p>
            <a:pPr>
              <a:buSzTx/>
              <a:buFont typeface="Wingdings" panose="05000000000000000000" pitchFamily="2" charset="2"/>
              <a:buChar char="Ø"/>
            </a:pPr>
            <a:endParaRPr lang="zh-CN" altLang="en-US" dirty="0">
              <a:latin typeface="微软雅黑" panose="020B0503020204020204" pitchFamily="34" charset="-122"/>
              <a:ea typeface="微软雅黑" panose="020B0503020204020204" pitchFamily="34" charset="-122"/>
              <a:cs typeface="+mn-cs"/>
            </a:endParaRPr>
          </a:p>
          <a:p>
            <a:pPr>
              <a:buSzTx/>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cs typeface="+mn-cs"/>
              </a:rPr>
              <a:t>算子不具有尺度不变性</a:t>
            </a:r>
            <a:endParaRPr lang="zh-CN" altLang="en-US" dirty="0">
              <a:latin typeface="微软雅黑" panose="020B0503020204020204" pitchFamily="34" charset="-122"/>
              <a:ea typeface="微软雅黑" panose="020B0503020204020204" pitchFamily="34" charset="-122"/>
              <a:cs typeface="+mn-cs"/>
            </a:endParaRPr>
          </a:p>
          <a:p>
            <a:pPr>
              <a:buSzTx/>
            </a:pPr>
            <a:endParaRPr lang="zh-CN" altLang="en-US" dirty="0">
              <a:latin typeface="+mn-lt"/>
              <a:ea typeface="+mn-ea"/>
              <a:cs typeface="+mn-cs"/>
            </a:endParaRPr>
          </a:p>
        </p:txBody>
      </p:sp>
      <p:sp>
        <p:nvSpPr>
          <p:cNvPr id="53251" name="Text Box 2"/>
          <p:cNvSpPr txBox="1"/>
          <p:nvPr/>
        </p:nvSpPr>
        <p:spPr>
          <a:xfrm>
            <a:off x="381000" y="457200"/>
            <a:ext cx="65532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5pPr>
          </a:lstStyle>
          <a:p>
            <a:pPr marL="0" lvl="0" indent="0" eaLnBrk="1" hangingPunct="1">
              <a:spcBef>
                <a:spcPct val="50000"/>
              </a:spcBef>
              <a:buClrTx/>
              <a:buFontTx/>
              <a:buNone/>
            </a:pPr>
            <a:r>
              <a:rPr lang="en-US" altLang="zh-CN" sz="2800" b="1" dirty="0">
                <a:latin typeface="楷体_GB2312" pitchFamily="49" charset="-122"/>
                <a:ea typeface="楷体_GB2312" pitchFamily="49" charset="-122"/>
              </a:rPr>
              <a:t>Harris</a:t>
            </a:r>
            <a:r>
              <a:rPr lang="zh-CN" altLang="en-US" sz="2800" b="1" dirty="0">
                <a:latin typeface="楷体_GB2312" pitchFamily="49" charset="-122"/>
                <a:ea typeface="楷体_GB2312" pitchFamily="49" charset="-122"/>
              </a:rPr>
              <a:t>角点算子</a:t>
            </a:r>
            <a:endParaRPr lang="zh-CN" altLang="en-US" sz="2800" b="1" dirty="0">
              <a:latin typeface="楷体_GB2312" pitchFamily="49" charset="-122"/>
              <a:ea typeface="楷体_GB2312"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p:cNvSpPr>
          <p:nvPr>
            <p:ph type="title"/>
          </p:nvPr>
        </p:nvSpPr>
        <p:spPr/>
        <p:txBody>
          <a:bodyPr vert="horz" wrap="square" lIns="91440" tIns="45720" rIns="91440" bIns="45720" anchor="ctr" anchorCtr="0"/>
          <a:lstStyle/>
          <a:p>
            <a:pPr eaLnBrk="1" hangingPunct="1"/>
            <a:r>
              <a:rPr lang="en-US" altLang="zh-CN" dirty="0"/>
              <a:t>SIFT</a:t>
            </a:r>
            <a:r>
              <a:rPr lang="zh-CN" altLang="en-US" dirty="0"/>
              <a:t>算子的应用</a:t>
            </a:r>
            <a:endParaRPr lang="zh-CN" altLang="en-US" dirty="0"/>
          </a:p>
        </p:txBody>
      </p:sp>
      <p:pic>
        <p:nvPicPr>
          <p:cNvPr id="104451" name="Picture 3"/>
          <p:cNvPicPr>
            <a:picLocks noGrp="1" noChangeAspect="1"/>
          </p:cNvPicPr>
          <p:nvPr>
            <p:ph sz="half" idx="1"/>
          </p:nvPr>
        </p:nvPicPr>
        <p:blipFill>
          <a:blip r:embed="rId1"/>
          <a:srcRect/>
          <a:stretch>
            <a:fillRect/>
          </a:stretch>
        </p:blipFill>
        <p:spPr/>
      </p:pic>
      <p:pic>
        <p:nvPicPr>
          <p:cNvPr id="104452" name="Picture 4"/>
          <p:cNvPicPr>
            <a:picLocks noGrp="1" noChangeAspect="1"/>
          </p:cNvPicPr>
          <p:nvPr>
            <p:ph sz="half" idx="2"/>
          </p:nvPr>
        </p:nvPicPr>
        <p:blipFill>
          <a:blip r:embed="rId2"/>
          <a:srcRect r="24762"/>
          <a:stretch>
            <a:fillRect/>
          </a:stretch>
        </p:blipFill>
        <p:spPr>
          <a:xfrm>
            <a:off x="5410200" y="2819400"/>
            <a:ext cx="3009900" cy="1970088"/>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p:cNvSpPr>
          <p:nvPr>
            <p:ph type="title"/>
          </p:nvPr>
        </p:nvSpPr>
        <p:spPr/>
        <p:txBody>
          <a:bodyPr vert="horz" wrap="square" lIns="91440" tIns="45720" rIns="91440" bIns="45720" anchor="ctr" anchorCtr="0"/>
          <a:lstStyle/>
          <a:p>
            <a:pPr eaLnBrk="1" hangingPunct="1"/>
            <a:r>
              <a:rPr lang="en-US" altLang="zh-CN" dirty="0"/>
              <a:t>SIFT</a:t>
            </a:r>
            <a:r>
              <a:rPr lang="zh-CN" altLang="en-US" dirty="0"/>
              <a:t>算子的应用</a:t>
            </a:r>
            <a:endParaRPr lang="zh-CN" altLang="en-US" dirty="0"/>
          </a:p>
        </p:txBody>
      </p:sp>
      <p:pic>
        <p:nvPicPr>
          <p:cNvPr id="105475" name="Picture 3"/>
          <p:cNvPicPr>
            <a:picLocks noGrp="1" noChangeAspect="1"/>
          </p:cNvPicPr>
          <p:nvPr>
            <p:ph sz="half" idx="1"/>
          </p:nvPr>
        </p:nvPicPr>
        <p:blipFill>
          <a:blip r:embed="rId1"/>
          <a:srcRect/>
          <a:stretch>
            <a:fillRect/>
          </a:stretch>
        </p:blipFill>
        <p:spPr/>
      </p:pic>
      <p:pic>
        <p:nvPicPr>
          <p:cNvPr id="105476" name="Picture 4"/>
          <p:cNvPicPr>
            <a:picLocks noGrp="1" noChangeAspect="1"/>
          </p:cNvPicPr>
          <p:nvPr>
            <p:ph sz="half" idx="2"/>
          </p:nvPr>
        </p:nvPicPr>
        <p:blipFill>
          <a:blip r:embed="rId2"/>
          <a:srcRect/>
          <a:stretch>
            <a:fillRect/>
          </a:stretch>
        </p:blip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内容占位符 5"/>
          <p:cNvPicPr>
            <a:picLocks noGrp="1" noChangeAspect="1"/>
          </p:cNvPicPr>
          <p:nvPr>
            <p:ph sz="half" idx="1"/>
          </p:nvPr>
        </p:nvPicPr>
        <p:blipFill>
          <a:blip r:embed="rId1"/>
          <a:srcRect/>
          <a:stretch>
            <a:fillRect/>
          </a:stretch>
        </p:blipFill>
        <p:spPr>
          <a:xfrm>
            <a:off x="1790700" y="1752600"/>
            <a:ext cx="5562600" cy="4117975"/>
          </a:xfrm>
        </p:spPr>
      </p:pic>
      <p:sp>
        <p:nvSpPr>
          <p:cNvPr id="7" name="Rectangle 2"/>
          <p:cNvSpPr txBox="1">
            <a:spLocks noRot="1" noChangeArrowheads="1"/>
          </p:cNvSpPr>
          <p:nvPr/>
        </p:nvSpPr>
        <p:spPr bwMode="auto">
          <a:xfrm>
            <a:off x="450850" y="381000"/>
            <a:ext cx="8540750" cy="1143000"/>
          </a:xfrm>
          <a:prstGeom prst="rect">
            <a:avLst/>
          </a:prstGeom>
          <a:no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0" i="0" u="none" strike="noStrike" kern="0" cap="none" spc="0" normalizeH="0" baseline="0" noProof="0" dirty="0">
                <a:ln>
                  <a:noFill/>
                </a:ln>
                <a:solidFill>
                  <a:schemeClr val="tx2"/>
                </a:solidFill>
                <a:effectLst/>
                <a:uLnTx/>
                <a:uFillTx/>
                <a:latin typeface="+mj-lt"/>
                <a:ea typeface="+mj-ea"/>
                <a:cs typeface="+mj-cs"/>
              </a:rPr>
              <a:t>SIFT</a:t>
            </a:r>
            <a:r>
              <a:rPr kumimoji="0" lang="zh-CN" altLang="en-US" sz="4400" b="0" i="0" u="none" strike="noStrike" kern="0" cap="none" spc="0" normalizeH="0" baseline="0" noProof="0" dirty="0">
                <a:ln>
                  <a:noFill/>
                </a:ln>
                <a:solidFill>
                  <a:schemeClr val="tx2"/>
                </a:solidFill>
                <a:effectLst/>
                <a:uLnTx/>
                <a:uFillTx/>
                <a:latin typeface="+mj-lt"/>
                <a:ea typeface="+mj-ea"/>
                <a:cs typeface="+mj-cs"/>
              </a:rPr>
              <a:t>算子的应用</a:t>
            </a:r>
            <a:endParaRPr kumimoji="0" lang="zh-CN" altLang="en-US" sz="4400" b="0"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Rot="1" noChangeArrowheads="1"/>
          </p:cNvSpPr>
          <p:nvPr/>
        </p:nvSpPr>
        <p:spPr bwMode="auto">
          <a:xfrm>
            <a:off x="76200" y="-76200"/>
            <a:ext cx="8540750" cy="1143000"/>
          </a:xfrm>
          <a:prstGeom prst="rect">
            <a:avLst/>
          </a:prstGeom>
          <a:no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400" b="0" i="0" u="none" strike="noStrike" kern="0" cap="none" spc="0" normalizeH="0" baseline="0" noProof="0" dirty="0">
                <a:ln>
                  <a:noFill/>
                </a:ln>
                <a:solidFill>
                  <a:schemeClr val="tx2"/>
                </a:solidFill>
                <a:effectLst/>
                <a:uLnTx/>
                <a:uFillTx/>
                <a:latin typeface="+mj-lt"/>
                <a:ea typeface="+mj-ea"/>
                <a:cs typeface="+mj-cs"/>
              </a:rPr>
              <a:t>SIFT</a:t>
            </a:r>
            <a:r>
              <a:rPr kumimoji="0" lang="zh-CN" altLang="en-US" sz="4400" b="0" i="0" u="none" strike="noStrike" kern="0" cap="none" spc="0" normalizeH="0" baseline="0" noProof="0" dirty="0">
                <a:ln>
                  <a:noFill/>
                </a:ln>
                <a:solidFill>
                  <a:schemeClr val="tx2"/>
                </a:solidFill>
                <a:effectLst/>
                <a:uLnTx/>
                <a:uFillTx/>
                <a:latin typeface="+mj-lt"/>
                <a:ea typeface="+mj-ea"/>
                <a:cs typeface="+mj-cs"/>
              </a:rPr>
              <a:t>算子的应用</a:t>
            </a:r>
            <a:endParaRPr kumimoji="0" lang="zh-CN" altLang="en-US" sz="4400" b="0" i="0" u="none" strike="noStrike" kern="0" cap="none" spc="0" normalizeH="0" baseline="0" noProof="0" dirty="0">
              <a:ln>
                <a:noFill/>
              </a:ln>
              <a:solidFill>
                <a:schemeClr val="tx2"/>
              </a:solidFill>
              <a:effectLst/>
              <a:uLnTx/>
              <a:uFillTx/>
              <a:latin typeface="+mj-lt"/>
              <a:ea typeface="+mj-ea"/>
              <a:cs typeface="+mj-cs"/>
            </a:endParaRPr>
          </a:p>
        </p:txBody>
      </p:sp>
      <p:pic>
        <p:nvPicPr>
          <p:cNvPr id="107523" name="内容占位符 3"/>
          <p:cNvPicPr>
            <a:picLocks noGrp="1" noChangeAspect="1"/>
          </p:cNvPicPr>
          <p:nvPr>
            <p:ph sz="half" idx="1"/>
          </p:nvPr>
        </p:nvPicPr>
        <p:blipFill>
          <a:blip r:embed="rId1"/>
          <a:srcRect/>
          <a:stretch>
            <a:fillRect/>
          </a:stretch>
        </p:blipFill>
        <p:spPr>
          <a:xfrm>
            <a:off x="2133600" y="838200"/>
            <a:ext cx="5105400" cy="4130675"/>
          </a:xfrm>
        </p:spPr>
      </p:pic>
      <p:sp>
        <p:nvSpPr>
          <p:cNvPr id="107524" name="文本框 4"/>
          <p:cNvSpPr txBox="1"/>
          <p:nvPr/>
        </p:nvSpPr>
        <p:spPr>
          <a:xfrm>
            <a:off x="2667000" y="5334000"/>
            <a:ext cx="4130675"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5pPr>
          </a:lstStyle>
          <a:p>
            <a:pPr marL="0" lvl="0" indent="0">
              <a:spcBef>
                <a:spcPct val="0"/>
              </a:spcBef>
              <a:buClrTx/>
              <a:buFontTx/>
              <a:buNone/>
            </a:pPr>
            <a:r>
              <a:rPr lang="en-US" altLang="zh-CN" sz="1800" b="1" dirty="0"/>
              <a:t>SIFT</a:t>
            </a:r>
            <a:r>
              <a:rPr lang="zh-CN" altLang="en-US" sz="1800" b="1" dirty="0"/>
              <a:t>特征提取</a:t>
            </a:r>
            <a:r>
              <a:rPr lang="en-US" altLang="zh-CN" sz="1800" b="1" dirty="0"/>
              <a:t>+RANSAC</a:t>
            </a:r>
            <a:r>
              <a:rPr lang="zh-CN" altLang="en-US" sz="1800" b="1" dirty="0"/>
              <a:t>剔除误匹配点</a:t>
            </a:r>
            <a:endParaRPr lang="zh-CN" altLang="en-US" sz="1800"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zh-CN" altLang="en-US"/>
              <a:t>图像对准拼接</a:t>
            </a:r>
            <a:endParaRPr lang="zh-CN" altLang="en-US"/>
          </a:p>
        </p:txBody>
      </p:sp>
      <p:sp>
        <p:nvSpPr>
          <p:cNvPr id="7" name="副标题 6"/>
          <p:cNvSpPr>
            <a:spLocks noGrp="1"/>
          </p:cNvSpPr>
          <p:nvPr>
            <p:ph type="subTitle" idx="1"/>
          </p:nvPr>
        </p:nvSpPr>
        <p:spPr/>
        <p:txBody>
          <a:bodyPr/>
          <a:lstStyle/>
          <a:p>
            <a:endParaRPr lang="zh-CN" altLang="en-US"/>
          </a:p>
        </p:txBody>
      </p:sp>
      <p:sp>
        <p:nvSpPr>
          <p:cNvPr id="5" name="灯片编号占位符 4"/>
          <p:cNvSpPr>
            <a:spLocks noGrp="1"/>
          </p:cNvSpPr>
          <p:nvPr>
            <p:ph type="sldNum" sz="quarter" idx="4294967295"/>
          </p:nvPr>
        </p:nvSpPr>
        <p:spPr>
          <a:xfrm>
            <a:off x="7086600" y="6356350"/>
            <a:ext cx="2057400" cy="365125"/>
          </a:xfrm>
        </p:spPr>
        <p:txBody>
          <a:bodyPr/>
          <a:lstStyle/>
          <a:p>
            <a:fld id="{54DA8740-04C3-4D9C-9880-E3F61E3A801B}" type="slidenum">
              <a:rPr lang="zh-CN" altLang="en-US" smtClean="0"/>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16328" y="1334024"/>
            <a:ext cx="6054913" cy="1450975"/>
          </a:xfrm>
          <a:prstGeom prst="rect">
            <a:avLst/>
          </a:prstGeom>
        </p:spPr>
        <p:txBody>
          <a:bodyPr vert="horz" wrap="square" lIns="0" tIns="46154" rIns="0" bIns="0" rtlCol="0">
            <a:spAutoFit/>
          </a:bodyPr>
          <a:lstStyle/>
          <a:p>
            <a:pPr marL="286385" marR="130810" indent="-274320">
              <a:lnSpc>
                <a:spcPts val="2590"/>
              </a:lnSpc>
              <a:spcBef>
                <a:spcPts val="425"/>
              </a:spcBef>
              <a:buClr>
                <a:srgbClr val="FE8637"/>
              </a:buClr>
              <a:buSzPct val="69000"/>
              <a:buChar char="•"/>
              <a:tabLst>
                <a:tab pos="286385" algn="l"/>
                <a:tab pos="287020" algn="l"/>
              </a:tabLst>
            </a:pPr>
            <a:r>
              <a:rPr sz="2050" spc="105" dirty="0">
                <a:latin typeface="Times New Roman" panose="02020603050405020304"/>
                <a:cs typeface="Times New Roman" panose="02020603050405020304"/>
              </a:rPr>
              <a:t>We </a:t>
            </a:r>
            <a:r>
              <a:rPr sz="2050" spc="160" dirty="0">
                <a:latin typeface="Times New Roman" panose="02020603050405020304"/>
                <a:cs typeface="Times New Roman" panose="02020603050405020304"/>
              </a:rPr>
              <a:t>should </a:t>
            </a:r>
            <a:r>
              <a:rPr sz="2050" spc="135" dirty="0">
                <a:latin typeface="Times New Roman" panose="02020603050405020304"/>
                <a:cs typeface="Times New Roman" panose="02020603050405020304"/>
              </a:rPr>
              <a:t>easily </a:t>
            </a:r>
            <a:r>
              <a:rPr sz="2050" spc="114" dirty="0">
                <a:latin typeface="Times New Roman" panose="02020603050405020304"/>
                <a:cs typeface="Times New Roman" panose="02020603050405020304"/>
              </a:rPr>
              <a:t>recognize </a:t>
            </a:r>
            <a:r>
              <a:rPr sz="2050" spc="215" dirty="0">
                <a:latin typeface="Times New Roman" panose="02020603050405020304"/>
                <a:cs typeface="Times New Roman" panose="02020603050405020304"/>
              </a:rPr>
              <a:t>the</a:t>
            </a:r>
            <a:r>
              <a:rPr sz="2050" spc="-380" dirty="0">
                <a:latin typeface="Times New Roman" panose="02020603050405020304"/>
                <a:cs typeface="Times New Roman" panose="02020603050405020304"/>
              </a:rPr>
              <a:t> </a:t>
            </a:r>
            <a:r>
              <a:rPr sz="2050" spc="155" dirty="0">
                <a:latin typeface="Times New Roman" panose="02020603050405020304"/>
                <a:cs typeface="Times New Roman" panose="02020603050405020304"/>
              </a:rPr>
              <a:t>point </a:t>
            </a:r>
            <a:r>
              <a:rPr sz="2050" spc="105" dirty="0">
                <a:latin typeface="Times New Roman" panose="02020603050405020304"/>
                <a:cs typeface="Times New Roman" panose="02020603050405020304"/>
              </a:rPr>
              <a:t>by </a:t>
            </a:r>
            <a:r>
              <a:rPr sz="2050" spc="100" dirty="0">
                <a:latin typeface="Times New Roman" panose="02020603050405020304"/>
                <a:cs typeface="Times New Roman" panose="02020603050405020304"/>
              </a:rPr>
              <a:t>looking  </a:t>
            </a:r>
            <a:r>
              <a:rPr sz="2050" spc="195" dirty="0">
                <a:latin typeface="Times New Roman" panose="02020603050405020304"/>
                <a:cs typeface="Times New Roman" panose="02020603050405020304"/>
              </a:rPr>
              <a:t>through </a:t>
            </a:r>
            <a:r>
              <a:rPr sz="2050" spc="265" dirty="0">
                <a:latin typeface="Times New Roman" panose="02020603050405020304"/>
                <a:cs typeface="Times New Roman" panose="02020603050405020304"/>
              </a:rPr>
              <a:t>a </a:t>
            </a:r>
            <a:r>
              <a:rPr sz="2050" spc="175" dirty="0">
                <a:solidFill>
                  <a:srgbClr val="FF0000"/>
                </a:solidFill>
                <a:latin typeface="Times New Roman" panose="02020603050405020304"/>
                <a:cs typeface="Times New Roman" panose="02020603050405020304"/>
              </a:rPr>
              <a:t>small</a:t>
            </a:r>
            <a:r>
              <a:rPr sz="2050" spc="-285" dirty="0">
                <a:solidFill>
                  <a:srgbClr val="FF0000"/>
                </a:solidFill>
                <a:latin typeface="Times New Roman" panose="02020603050405020304"/>
                <a:cs typeface="Times New Roman" panose="02020603050405020304"/>
              </a:rPr>
              <a:t> </a:t>
            </a:r>
            <a:r>
              <a:rPr sz="2050" spc="130" dirty="0">
                <a:solidFill>
                  <a:srgbClr val="FF0000"/>
                </a:solidFill>
                <a:latin typeface="Times New Roman" panose="02020603050405020304"/>
                <a:cs typeface="Times New Roman" panose="02020603050405020304"/>
              </a:rPr>
              <a:t>window</a:t>
            </a:r>
            <a:endParaRPr sz="2050">
              <a:latin typeface="Times New Roman" panose="02020603050405020304"/>
              <a:cs typeface="Times New Roman" panose="02020603050405020304"/>
            </a:endParaRPr>
          </a:p>
          <a:p>
            <a:pPr marL="287020" marR="5080" indent="-274320">
              <a:lnSpc>
                <a:spcPts val="2590"/>
              </a:lnSpc>
              <a:spcBef>
                <a:spcPts val="600"/>
              </a:spcBef>
              <a:buClr>
                <a:srgbClr val="FE8637"/>
              </a:buClr>
              <a:buSzPct val="69000"/>
              <a:buChar char="•"/>
              <a:tabLst>
                <a:tab pos="286385" algn="l"/>
                <a:tab pos="287020" algn="l"/>
              </a:tabLst>
            </a:pPr>
            <a:r>
              <a:rPr sz="2050" spc="150" dirty="0">
                <a:solidFill>
                  <a:srgbClr val="FF0000"/>
                </a:solidFill>
                <a:latin typeface="Times New Roman" panose="02020603050405020304"/>
                <a:cs typeface="Times New Roman" panose="02020603050405020304"/>
              </a:rPr>
              <a:t>Shifting </a:t>
            </a:r>
            <a:r>
              <a:rPr sz="2050" spc="265" dirty="0">
                <a:solidFill>
                  <a:srgbClr val="FF0000"/>
                </a:solidFill>
                <a:latin typeface="Times New Roman" panose="02020603050405020304"/>
                <a:cs typeface="Times New Roman" panose="02020603050405020304"/>
              </a:rPr>
              <a:t>a </a:t>
            </a:r>
            <a:r>
              <a:rPr sz="2050" spc="125" dirty="0">
                <a:solidFill>
                  <a:srgbClr val="FF0000"/>
                </a:solidFill>
                <a:latin typeface="Times New Roman" panose="02020603050405020304"/>
                <a:cs typeface="Times New Roman" panose="02020603050405020304"/>
              </a:rPr>
              <a:t>window </a:t>
            </a:r>
            <a:r>
              <a:rPr sz="2050" spc="175" dirty="0">
                <a:solidFill>
                  <a:srgbClr val="FF0000"/>
                </a:solidFill>
                <a:latin typeface="Times New Roman" panose="02020603050405020304"/>
                <a:cs typeface="Times New Roman" panose="02020603050405020304"/>
              </a:rPr>
              <a:t>in </a:t>
            </a:r>
            <a:r>
              <a:rPr sz="2050" i="1" spc="-30" dirty="0">
                <a:solidFill>
                  <a:srgbClr val="FF0000"/>
                </a:solidFill>
                <a:latin typeface="Georgia" panose="02040502050405020303"/>
                <a:cs typeface="Georgia" panose="02040502050405020303"/>
              </a:rPr>
              <a:t>any </a:t>
            </a:r>
            <a:r>
              <a:rPr sz="2050" i="1" spc="10" dirty="0">
                <a:solidFill>
                  <a:srgbClr val="FF0000"/>
                </a:solidFill>
                <a:latin typeface="Georgia" panose="02040502050405020303"/>
                <a:cs typeface="Georgia" panose="02040502050405020303"/>
              </a:rPr>
              <a:t>direction </a:t>
            </a:r>
            <a:r>
              <a:rPr sz="2050" spc="160" dirty="0">
                <a:latin typeface="Times New Roman" panose="02020603050405020304"/>
                <a:cs typeface="Times New Roman" panose="02020603050405020304"/>
              </a:rPr>
              <a:t>should</a:t>
            </a:r>
            <a:r>
              <a:rPr sz="2050" spc="-385" dirty="0">
                <a:latin typeface="Times New Roman" panose="02020603050405020304"/>
                <a:cs typeface="Times New Roman" panose="02020603050405020304"/>
              </a:rPr>
              <a:t> </a:t>
            </a:r>
            <a:r>
              <a:rPr sz="2050" spc="95" dirty="0">
                <a:latin typeface="Times New Roman" panose="02020603050405020304"/>
                <a:cs typeface="Times New Roman" panose="02020603050405020304"/>
              </a:rPr>
              <a:t>give </a:t>
            </a:r>
            <a:r>
              <a:rPr sz="2050" i="1" dirty="0">
                <a:latin typeface="Georgia" panose="02040502050405020303"/>
                <a:cs typeface="Georgia" panose="02040502050405020303"/>
              </a:rPr>
              <a:t>a </a:t>
            </a:r>
            <a:r>
              <a:rPr sz="2050" i="1" dirty="0">
                <a:solidFill>
                  <a:srgbClr val="FF0000"/>
                </a:solidFill>
                <a:latin typeface="Georgia" panose="02040502050405020303"/>
                <a:cs typeface="Georgia" panose="02040502050405020303"/>
              </a:rPr>
              <a:t> </a:t>
            </a:r>
            <a:r>
              <a:rPr sz="2050" i="1" spc="-20" dirty="0">
                <a:solidFill>
                  <a:srgbClr val="FF0000"/>
                </a:solidFill>
                <a:latin typeface="Georgia" panose="02040502050405020303"/>
                <a:cs typeface="Georgia" panose="02040502050405020303"/>
              </a:rPr>
              <a:t>large </a:t>
            </a:r>
            <a:r>
              <a:rPr sz="2050" i="1" spc="-5" dirty="0">
                <a:solidFill>
                  <a:srgbClr val="FF0000"/>
                </a:solidFill>
                <a:latin typeface="Georgia" panose="02040502050405020303"/>
                <a:cs typeface="Georgia" panose="02040502050405020303"/>
              </a:rPr>
              <a:t>change </a:t>
            </a:r>
            <a:r>
              <a:rPr sz="2050" spc="175" dirty="0">
                <a:solidFill>
                  <a:srgbClr val="FF0000"/>
                </a:solidFill>
                <a:latin typeface="Times New Roman" panose="02020603050405020304"/>
                <a:cs typeface="Times New Roman" panose="02020603050405020304"/>
              </a:rPr>
              <a:t>in</a:t>
            </a:r>
            <a:r>
              <a:rPr sz="2050" spc="200" dirty="0">
                <a:solidFill>
                  <a:srgbClr val="FF0000"/>
                </a:solidFill>
                <a:latin typeface="Times New Roman" panose="02020603050405020304"/>
                <a:cs typeface="Times New Roman" panose="02020603050405020304"/>
              </a:rPr>
              <a:t> </a:t>
            </a:r>
            <a:r>
              <a:rPr sz="2050" spc="175" dirty="0">
                <a:solidFill>
                  <a:srgbClr val="FF0000"/>
                </a:solidFill>
                <a:latin typeface="Times New Roman" panose="02020603050405020304"/>
                <a:cs typeface="Times New Roman" panose="02020603050405020304"/>
              </a:rPr>
              <a:t>intensity</a:t>
            </a:r>
            <a:endParaRPr sz="2050">
              <a:latin typeface="Times New Roman" panose="02020603050405020304"/>
              <a:cs typeface="Times New Roman" panose="02020603050405020304"/>
            </a:endParaRPr>
          </a:p>
        </p:txBody>
      </p:sp>
      <p:sp>
        <p:nvSpPr>
          <p:cNvPr id="4" name="object 4"/>
          <p:cNvSpPr/>
          <p:nvPr/>
        </p:nvSpPr>
        <p:spPr>
          <a:xfrm>
            <a:off x="4220259" y="3243621"/>
            <a:ext cx="1329246" cy="1681106"/>
          </a:xfrm>
          <a:prstGeom prst="rect">
            <a:avLst/>
          </a:prstGeom>
          <a:blipFill>
            <a:blip r:embed="rId1" cstate="print"/>
            <a:stretch>
              <a:fillRect/>
            </a:stretch>
          </a:blipFill>
        </p:spPr>
        <p:txBody>
          <a:bodyPr wrap="square" lIns="0" tIns="0" rIns="0" bIns="0" rtlCol="0"/>
          <a:lstStyle/>
          <a:p>
            <a:endParaRPr sz="1540"/>
          </a:p>
        </p:txBody>
      </p:sp>
      <p:sp>
        <p:nvSpPr>
          <p:cNvPr id="5" name="object 5"/>
          <p:cNvSpPr/>
          <p:nvPr/>
        </p:nvSpPr>
        <p:spPr>
          <a:xfrm>
            <a:off x="3586913" y="2962134"/>
            <a:ext cx="1971064" cy="1971064"/>
          </a:xfrm>
          <a:custGeom>
            <a:avLst/>
            <a:gdLst/>
            <a:ahLst/>
            <a:cxnLst/>
            <a:rect l="l" t="t" r="r" b="b"/>
            <a:pathLst>
              <a:path w="2305050" h="2305050">
                <a:moveTo>
                  <a:pt x="2305050" y="2305049"/>
                </a:moveTo>
                <a:lnTo>
                  <a:pt x="2305050" y="0"/>
                </a:lnTo>
                <a:lnTo>
                  <a:pt x="0" y="0"/>
                </a:lnTo>
                <a:lnTo>
                  <a:pt x="0" y="2305050"/>
                </a:lnTo>
                <a:lnTo>
                  <a:pt x="4572" y="2305050"/>
                </a:lnTo>
                <a:lnTo>
                  <a:pt x="4572" y="9143"/>
                </a:lnTo>
                <a:lnTo>
                  <a:pt x="9144" y="4571"/>
                </a:lnTo>
                <a:lnTo>
                  <a:pt x="9144" y="9143"/>
                </a:lnTo>
                <a:lnTo>
                  <a:pt x="2295131" y="9143"/>
                </a:lnTo>
                <a:lnTo>
                  <a:pt x="2295131" y="4571"/>
                </a:lnTo>
                <a:lnTo>
                  <a:pt x="2300478" y="9143"/>
                </a:lnTo>
                <a:lnTo>
                  <a:pt x="2300478" y="2305049"/>
                </a:lnTo>
                <a:lnTo>
                  <a:pt x="2305050" y="2305049"/>
                </a:lnTo>
                <a:close/>
              </a:path>
              <a:path w="2305050" h="2305050">
                <a:moveTo>
                  <a:pt x="9144" y="9143"/>
                </a:moveTo>
                <a:lnTo>
                  <a:pt x="9144" y="4571"/>
                </a:lnTo>
                <a:lnTo>
                  <a:pt x="4572" y="9143"/>
                </a:lnTo>
                <a:lnTo>
                  <a:pt x="9144" y="9143"/>
                </a:lnTo>
                <a:close/>
              </a:path>
              <a:path w="2305050" h="2305050">
                <a:moveTo>
                  <a:pt x="9144" y="2295144"/>
                </a:moveTo>
                <a:lnTo>
                  <a:pt x="9144" y="9143"/>
                </a:lnTo>
                <a:lnTo>
                  <a:pt x="4572" y="9143"/>
                </a:lnTo>
                <a:lnTo>
                  <a:pt x="4572" y="2295144"/>
                </a:lnTo>
                <a:lnTo>
                  <a:pt x="9144" y="2295144"/>
                </a:lnTo>
                <a:close/>
              </a:path>
              <a:path w="2305050" h="2305050">
                <a:moveTo>
                  <a:pt x="2300478" y="2295143"/>
                </a:moveTo>
                <a:lnTo>
                  <a:pt x="4572" y="2295144"/>
                </a:lnTo>
                <a:lnTo>
                  <a:pt x="9144" y="2300478"/>
                </a:lnTo>
                <a:lnTo>
                  <a:pt x="9143" y="2305050"/>
                </a:lnTo>
                <a:lnTo>
                  <a:pt x="2295131" y="2305049"/>
                </a:lnTo>
                <a:lnTo>
                  <a:pt x="2295131" y="2300477"/>
                </a:lnTo>
                <a:lnTo>
                  <a:pt x="2300478" y="2295143"/>
                </a:lnTo>
                <a:close/>
              </a:path>
              <a:path w="2305050" h="2305050">
                <a:moveTo>
                  <a:pt x="9143" y="2305050"/>
                </a:moveTo>
                <a:lnTo>
                  <a:pt x="9144" y="2300478"/>
                </a:lnTo>
                <a:lnTo>
                  <a:pt x="4572" y="2295144"/>
                </a:lnTo>
                <a:lnTo>
                  <a:pt x="4572" y="2305050"/>
                </a:lnTo>
                <a:lnTo>
                  <a:pt x="9143" y="2305050"/>
                </a:lnTo>
                <a:close/>
              </a:path>
              <a:path w="2305050" h="2305050">
                <a:moveTo>
                  <a:pt x="2300478" y="9143"/>
                </a:moveTo>
                <a:lnTo>
                  <a:pt x="2295131" y="4571"/>
                </a:lnTo>
                <a:lnTo>
                  <a:pt x="2295131" y="9143"/>
                </a:lnTo>
                <a:lnTo>
                  <a:pt x="2300478" y="9143"/>
                </a:lnTo>
                <a:close/>
              </a:path>
              <a:path w="2305050" h="2305050">
                <a:moveTo>
                  <a:pt x="2300478" y="2295143"/>
                </a:moveTo>
                <a:lnTo>
                  <a:pt x="2300478" y="9143"/>
                </a:lnTo>
                <a:lnTo>
                  <a:pt x="2295131" y="9143"/>
                </a:lnTo>
                <a:lnTo>
                  <a:pt x="2295131" y="2295143"/>
                </a:lnTo>
                <a:lnTo>
                  <a:pt x="2300478" y="2295143"/>
                </a:lnTo>
                <a:close/>
              </a:path>
              <a:path w="2305050" h="2305050">
                <a:moveTo>
                  <a:pt x="2300478" y="2305049"/>
                </a:moveTo>
                <a:lnTo>
                  <a:pt x="2300478" y="2295143"/>
                </a:lnTo>
                <a:lnTo>
                  <a:pt x="2295131" y="2300477"/>
                </a:lnTo>
                <a:lnTo>
                  <a:pt x="2295131" y="2305049"/>
                </a:lnTo>
                <a:lnTo>
                  <a:pt x="2300478" y="2305049"/>
                </a:lnTo>
                <a:close/>
              </a:path>
            </a:pathLst>
          </a:custGeom>
          <a:solidFill>
            <a:srgbClr val="000000"/>
          </a:solidFill>
        </p:spPr>
        <p:txBody>
          <a:bodyPr wrap="square" lIns="0" tIns="0" rIns="0" bIns="0" rtlCol="0"/>
          <a:lstStyle/>
          <a:p>
            <a:endParaRPr sz="1540"/>
          </a:p>
        </p:txBody>
      </p:sp>
      <p:sp>
        <p:nvSpPr>
          <p:cNvPr id="6" name="object 6"/>
          <p:cNvSpPr txBox="1"/>
          <p:nvPr/>
        </p:nvSpPr>
        <p:spPr>
          <a:xfrm>
            <a:off x="3662058" y="4969254"/>
            <a:ext cx="1745178" cy="1272540"/>
          </a:xfrm>
          <a:prstGeom prst="rect">
            <a:avLst/>
          </a:prstGeom>
        </p:spPr>
        <p:txBody>
          <a:bodyPr vert="horz" wrap="square" lIns="0" tIns="10859" rIns="0" bIns="0" rtlCol="0">
            <a:spAutoFit/>
          </a:bodyPr>
          <a:lstStyle/>
          <a:p>
            <a:pPr marL="12700">
              <a:lnSpc>
                <a:spcPct val="100000"/>
              </a:lnSpc>
              <a:spcBef>
                <a:spcPts val="100"/>
              </a:spcBef>
            </a:pPr>
            <a:r>
              <a:rPr sz="2050" spc="-5" dirty="0">
                <a:solidFill>
                  <a:srgbClr val="FF0000"/>
                </a:solidFill>
                <a:latin typeface="Arial" panose="020B0604020202020204"/>
                <a:cs typeface="Arial" panose="020B0604020202020204"/>
              </a:rPr>
              <a:t>“edge”:</a:t>
            </a:r>
            <a:endParaRPr sz="2050">
              <a:latin typeface="Arial" panose="020B0604020202020204"/>
              <a:cs typeface="Arial" panose="020B0604020202020204"/>
            </a:endParaRPr>
          </a:p>
          <a:p>
            <a:pPr marL="12700" marR="5080">
              <a:lnSpc>
                <a:spcPct val="100000"/>
              </a:lnSpc>
            </a:pPr>
            <a:r>
              <a:rPr sz="2050" spc="-5" dirty="0">
                <a:latin typeface="Arial" panose="020B0604020202020204"/>
                <a:cs typeface="Arial" panose="020B0604020202020204"/>
              </a:rPr>
              <a:t>no change  along the</a:t>
            </a:r>
            <a:r>
              <a:rPr sz="2050" spc="-70" dirty="0">
                <a:latin typeface="Arial" panose="020B0604020202020204"/>
                <a:cs typeface="Arial" panose="020B0604020202020204"/>
              </a:rPr>
              <a:t> </a:t>
            </a:r>
            <a:r>
              <a:rPr sz="2050" spc="-5" dirty="0">
                <a:latin typeface="Arial" panose="020B0604020202020204"/>
                <a:cs typeface="Arial" panose="020B0604020202020204"/>
              </a:rPr>
              <a:t>edge  direction</a:t>
            </a:r>
            <a:endParaRPr sz="2050">
              <a:latin typeface="Arial" panose="020B0604020202020204"/>
              <a:cs typeface="Arial" panose="020B0604020202020204"/>
            </a:endParaRPr>
          </a:p>
        </p:txBody>
      </p:sp>
      <p:sp>
        <p:nvSpPr>
          <p:cNvPr id="7" name="object 7"/>
          <p:cNvSpPr/>
          <p:nvPr/>
        </p:nvSpPr>
        <p:spPr>
          <a:xfrm>
            <a:off x="4050846" y="3882182"/>
            <a:ext cx="586432" cy="586432"/>
          </a:xfrm>
          <a:prstGeom prst="rect">
            <a:avLst/>
          </a:prstGeom>
          <a:blipFill>
            <a:blip r:embed="rId2" cstate="print"/>
            <a:stretch>
              <a:fillRect/>
            </a:stretch>
          </a:blipFill>
        </p:spPr>
        <p:txBody>
          <a:bodyPr wrap="square" lIns="0" tIns="0" rIns="0" bIns="0" rtlCol="0"/>
          <a:lstStyle/>
          <a:p>
            <a:endParaRPr sz="1540"/>
          </a:p>
        </p:txBody>
      </p:sp>
      <p:sp>
        <p:nvSpPr>
          <p:cNvPr id="8" name="object 8"/>
          <p:cNvSpPr/>
          <p:nvPr/>
        </p:nvSpPr>
        <p:spPr>
          <a:xfrm>
            <a:off x="4046936" y="3878271"/>
            <a:ext cx="595120" cy="595120"/>
          </a:xfrm>
          <a:custGeom>
            <a:avLst/>
            <a:gdLst/>
            <a:ahLst/>
            <a:cxnLst/>
            <a:rect l="l" t="t" r="r" b="b"/>
            <a:pathLst>
              <a:path w="695960" h="695960">
                <a:moveTo>
                  <a:pt x="695706" y="695705"/>
                </a:moveTo>
                <a:lnTo>
                  <a:pt x="695706" y="0"/>
                </a:lnTo>
                <a:lnTo>
                  <a:pt x="0" y="0"/>
                </a:lnTo>
                <a:lnTo>
                  <a:pt x="0" y="695705"/>
                </a:lnTo>
                <a:lnTo>
                  <a:pt x="4572" y="695705"/>
                </a:lnTo>
                <a:lnTo>
                  <a:pt x="4572" y="9905"/>
                </a:lnTo>
                <a:lnTo>
                  <a:pt x="9905" y="4572"/>
                </a:lnTo>
                <a:lnTo>
                  <a:pt x="9905" y="9905"/>
                </a:lnTo>
                <a:lnTo>
                  <a:pt x="685800" y="9905"/>
                </a:lnTo>
                <a:lnTo>
                  <a:pt x="685800" y="4572"/>
                </a:lnTo>
                <a:lnTo>
                  <a:pt x="690372" y="9905"/>
                </a:lnTo>
                <a:lnTo>
                  <a:pt x="690372" y="695705"/>
                </a:lnTo>
                <a:lnTo>
                  <a:pt x="695706" y="695705"/>
                </a:lnTo>
                <a:close/>
              </a:path>
              <a:path w="695960" h="695960">
                <a:moveTo>
                  <a:pt x="9905" y="9905"/>
                </a:moveTo>
                <a:lnTo>
                  <a:pt x="9905" y="4572"/>
                </a:lnTo>
                <a:lnTo>
                  <a:pt x="4572" y="9905"/>
                </a:lnTo>
                <a:lnTo>
                  <a:pt x="9905" y="9905"/>
                </a:lnTo>
                <a:close/>
              </a:path>
              <a:path w="695960" h="695960">
                <a:moveTo>
                  <a:pt x="9905" y="685800"/>
                </a:moveTo>
                <a:lnTo>
                  <a:pt x="9905" y="9905"/>
                </a:lnTo>
                <a:lnTo>
                  <a:pt x="4572" y="9905"/>
                </a:lnTo>
                <a:lnTo>
                  <a:pt x="4572" y="685800"/>
                </a:lnTo>
                <a:lnTo>
                  <a:pt x="9905" y="685800"/>
                </a:lnTo>
                <a:close/>
              </a:path>
              <a:path w="695960" h="695960">
                <a:moveTo>
                  <a:pt x="690372" y="685800"/>
                </a:moveTo>
                <a:lnTo>
                  <a:pt x="4572" y="685800"/>
                </a:lnTo>
                <a:lnTo>
                  <a:pt x="9905" y="690372"/>
                </a:lnTo>
                <a:lnTo>
                  <a:pt x="9905" y="695705"/>
                </a:lnTo>
                <a:lnTo>
                  <a:pt x="685800" y="695705"/>
                </a:lnTo>
                <a:lnTo>
                  <a:pt x="685800" y="690372"/>
                </a:lnTo>
                <a:lnTo>
                  <a:pt x="690372" y="685800"/>
                </a:lnTo>
                <a:close/>
              </a:path>
              <a:path w="695960" h="695960">
                <a:moveTo>
                  <a:pt x="9905" y="695705"/>
                </a:moveTo>
                <a:lnTo>
                  <a:pt x="9905" y="690372"/>
                </a:lnTo>
                <a:lnTo>
                  <a:pt x="4572" y="685800"/>
                </a:lnTo>
                <a:lnTo>
                  <a:pt x="4572" y="695705"/>
                </a:lnTo>
                <a:lnTo>
                  <a:pt x="9905" y="695705"/>
                </a:lnTo>
                <a:close/>
              </a:path>
              <a:path w="695960" h="695960">
                <a:moveTo>
                  <a:pt x="690372" y="9905"/>
                </a:moveTo>
                <a:lnTo>
                  <a:pt x="685800" y="4572"/>
                </a:lnTo>
                <a:lnTo>
                  <a:pt x="685800" y="9905"/>
                </a:lnTo>
                <a:lnTo>
                  <a:pt x="690372" y="9905"/>
                </a:lnTo>
                <a:close/>
              </a:path>
              <a:path w="695960" h="695960">
                <a:moveTo>
                  <a:pt x="690372" y="685800"/>
                </a:moveTo>
                <a:lnTo>
                  <a:pt x="690372" y="9905"/>
                </a:lnTo>
                <a:lnTo>
                  <a:pt x="685800" y="9905"/>
                </a:lnTo>
                <a:lnTo>
                  <a:pt x="685800" y="685800"/>
                </a:lnTo>
                <a:lnTo>
                  <a:pt x="690372" y="685800"/>
                </a:lnTo>
                <a:close/>
              </a:path>
              <a:path w="695960" h="695960">
                <a:moveTo>
                  <a:pt x="690372" y="695705"/>
                </a:moveTo>
                <a:lnTo>
                  <a:pt x="690372" y="685800"/>
                </a:lnTo>
                <a:lnTo>
                  <a:pt x="685800" y="690372"/>
                </a:lnTo>
                <a:lnTo>
                  <a:pt x="685800" y="695705"/>
                </a:lnTo>
                <a:lnTo>
                  <a:pt x="690372" y="695705"/>
                </a:lnTo>
                <a:close/>
              </a:path>
            </a:pathLst>
          </a:custGeom>
          <a:solidFill>
            <a:srgbClr val="000000"/>
          </a:solidFill>
        </p:spPr>
        <p:txBody>
          <a:bodyPr wrap="square" lIns="0" tIns="0" rIns="0" bIns="0" rtlCol="0"/>
          <a:lstStyle/>
          <a:p>
            <a:endParaRPr sz="1540"/>
          </a:p>
        </p:txBody>
      </p:sp>
      <p:sp>
        <p:nvSpPr>
          <p:cNvPr id="9" name="object 9"/>
          <p:cNvSpPr/>
          <p:nvPr/>
        </p:nvSpPr>
        <p:spPr>
          <a:xfrm>
            <a:off x="3822789" y="3947341"/>
            <a:ext cx="65159" cy="456114"/>
          </a:xfrm>
          <a:custGeom>
            <a:avLst/>
            <a:gdLst/>
            <a:ahLst/>
            <a:cxnLst/>
            <a:rect l="l" t="t" r="r" b="b"/>
            <a:pathLst>
              <a:path w="76200" h="533400">
                <a:moveTo>
                  <a:pt x="76200" y="76200"/>
                </a:moveTo>
                <a:lnTo>
                  <a:pt x="38100" y="0"/>
                </a:lnTo>
                <a:lnTo>
                  <a:pt x="0" y="76200"/>
                </a:lnTo>
                <a:lnTo>
                  <a:pt x="33527" y="76200"/>
                </a:lnTo>
                <a:lnTo>
                  <a:pt x="33527" y="64007"/>
                </a:lnTo>
                <a:lnTo>
                  <a:pt x="43433" y="64007"/>
                </a:lnTo>
                <a:lnTo>
                  <a:pt x="43433" y="76200"/>
                </a:lnTo>
                <a:lnTo>
                  <a:pt x="76200" y="76200"/>
                </a:lnTo>
                <a:close/>
              </a:path>
              <a:path w="76200" h="533400">
                <a:moveTo>
                  <a:pt x="76200" y="457200"/>
                </a:moveTo>
                <a:lnTo>
                  <a:pt x="0" y="457200"/>
                </a:lnTo>
                <a:lnTo>
                  <a:pt x="33527" y="524255"/>
                </a:lnTo>
                <a:lnTo>
                  <a:pt x="33527" y="470153"/>
                </a:lnTo>
                <a:lnTo>
                  <a:pt x="43433" y="470153"/>
                </a:lnTo>
                <a:lnTo>
                  <a:pt x="43433" y="522732"/>
                </a:lnTo>
                <a:lnTo>
                  <a:pt x="76200" y="457200"/>
                </a:lnTo>
                <a:close/>
              </a:path>
              <a:path w="76200" h="533400">
                <a:moveTo>
                  <a:pt x="43433" y="76200"/>
                </a:moveTo>
                <a:lnTo>
                  <a:pt x="43433" y="64007"/>
                </a:lnTo>
                <a:lnTo>
                  <a:pt x="33527" y="64007"/>
                </a:lnTo>
                <a:lnTo>
                  <a:pt x="33527" y="76200"/>
                </a:lnTo>
                <a:lnTo>
                  <a:pt x="43433" y="76200"/>
                </a:lnTo>
                <a:close/>
              </a:path>
              <a:path w="76200" h="533400">
                <a:moveTo>
                  <a:pt x="43433" y="457200"/>
                </a:moveTo>
                <a:lnTo>
                  <a:pt x="43433" y="76200"/>
                </a:lnTo>
                <a:lnTo>
                  <a:pt x="33527" y="76200"/>
                </a:lnTo>
                <a:lnTo>
                  <a:pt x="33527" y="457200"/>
                </a:lnTo>
                <a:lnTo>
                  <a:pt x="43433" y="457200"/>
                </a:lnTo>
                <a:close/>
              </a:path>
              <a:path w="76200" h="533400">
                <a:moveTo>
                  <a:pt x="43433" y="522732"/>
                </a:moveTo>
                <a:lnTo>
                  <a:pt x="43433" y="470153"/>
                </a:lnTo>
                <a:lnTo>
                  <a:pt x="33527" y="470153"/>
                </a:lnTo>
                <a:lnTo>
                  <a:pt x="33527" y="524255"/>
                </a:lnTo>
                <a:lnTo>
                  <a:pt x="38100" y="533400"/>
                </a:lnTo>
                <a:lnTo>
                  <a:pt x="43433" y="522732"/>
                </a:lnTo>
                <a:close/>
              </a:path>
            </a:pathLst>
          </a:custGeom>
          <a:solidFill>
            <a:srgbClr val="000000"/>
          </a:solidFill>
        </p:spPr>
        <p:txBody>
          <a:bodyPr wrap="square" lIns="0" tIns="0" rIns="0" bIns="0" rtlCol="0"/>
          <a:lstStyle/>
          <a:p>
            <a:endParaRPr sz="1540"/>
          </a:p>
        </p:txBody>
      </p:sp>
      <p:sp>
        <p:nvSpPr>
          <p:cNvPr id="10" name="object 10"/>
          <p:cNvSpPr/>
          <p:nvPr/>
        </p:nvSpPr>
        <p:spPr>
          <a:xfrm>
            <a:off x="6435659" y="3243621"/>
            <a:ext cx="1329246" cy="1681106"/>
          </a:xfrm>
          <a:prstGeom prst="rect">
            <a:avLst/>
          </a:prstGeom>
          <a:blipFill>
            <a:blip r:embed="rId1" cstate="print"/>
            <a:stretch>
              <a:fillRect/>
            </a:stretch>
          </a:blipFill>
        </p:spPr>
        <p:txBody>
          <a:bodyPr wrap="square" lIns="0" tIns="0" rIns="0" bIns="0" rtlCol="0"/>
          <a:lstStyle/>
          <a:p>
            <a:endParaRPr sz="1540"/>
          </a:p>
        </p:txBody>
      </p:sp>
      <p:sp>
        <p:nvSpPr>
          <p:cNvPr id="11" name="object 11"/>
          <p:cNvSpPr/>
          <p:nvPr/>
        </p:nvSpPr>
        <p:spPr>
          <a:xfrm>
            <a:off x="5802324" y="2962134"/>
            <a:ext cx="1971064" cy="1971064"/>
          </a:xfrm>
          <a:custGeom>
            <a:avLst/>
            <a:gdLst/>
            <a:ahLst/>
            <a:cxnLst/>
            <a:rect l="l" t="t" r="r" b="b"/>
            <a:pathLst>
              <a:path w="2305050" h="2305050">
                <a:moveTo>
                  <a:pt x="2305050" y="2305050"/>
                </a:moveTo>
                <a:lnTo>
                  <a:pt x="2305050" y="0"/>
                </a:lnTo>
                <a:lnTo>
                  <a:pt x="0" y="0"/>
                </a:lnTo>
                <a:lnTo>
                  <a:pt x="0" y="2305050"/>
                </a:lnTo>
                <a:lnTo>
                  <a:pt x="4571" y="2305050"/>
                </a:lnTo>
                <a:lnTo>
                  <a:pt x="4571" y="9144"/>
                </a:lnTo>
                <a:lnTo>
                  <a:pt x="9131" y="4572"/>
                </a:lnTo>
                <a:lnTo>
                  <a:pt x="9131" y="9144"/>
                </a:lnTo>
                <a:lnTo>
                  <a:pt x="2295131" y="9143"/>
                </a:lnTo>
                <a:lnTo>
                  <a:pt x="2295131" y="4572"/>
                </a:lnTo>
                <a:lnTo>
                  <a:pt x="2300478" y="9143"/>
                </a:lnTo>
                <a:lnTo>
                  <a:pt x="2300478" y="2305050"/>
                </a:lnTo>
                <a:lnTo>
                  <a:pt x="2305050" y="2305050"/>
                </a:lnTo>
                <a:close/>
              </a:path>
              <a:path w="2305050" h="2305050">
                <a:moveTo>
                  <a:pt x="9131" y="9144"/>
                </a:moveTo>
                <a:lnTo>
                  <a:pt x="9131" y="4572"/>
                </a:lnTo>
                <a:lnTo>
                  <a:pt x="4571" y="9144"/>
                </a:lnTo>
                <a:lnTo>
                  <a:pt x="9131" y="9144"/>
                </a:lnTo>
                <a:close/>
              </a:path>
              <a:path w="2305050" h="2305050">
                <a:moveTo>
                  <a:pt x="9131" y="2295144"/>
                </a:moveTo>
                <a:lnTo>
                  <a:pt x="9131" y="9144"/>
                </a:lnTo>
                <a:lnTo>
                  <a:pt x="4571" y="9144"/>
                </a:lnTo>
                <a:lnTo>
                  <a:pt x="4571" y="2295144"/>
                </a:lnTo>
                <a:lnTo>
                  <a:pt x="9131" y="2295144"/>
                </a:lnTo>
                <a:close/>
              </a:path>
              <a:path w="2305050" h="2305050">
                <a:moveTo>
                  <a:pt x="2300478" y="2295144"/>
                </a:moveTo>
                <a:lnTo>
                  <a:pt x="4571" y="2295144"/>
                </a:lnTo>
                <a:lnTo>
                  <a:pt x="9131" y="2300478"/>
                </a:lnTo>
                <a:lnTo>
                  <a:pt x="9131" y="2305050"/>
                </a:lnTo>
                <a:lnTo>
                  <a:pt x="2295131" y="2305050"/>
                </a:lnTo>
                <a:lnTo>
                  <a:pt x="2295131" y="2300478"/>
                </a:lnTo>
                <a:lnTo>
                  <a:pt x="2300478" y="2295144"/>
                </a:lnTo>
                <a:close/>
              </a:path>
              <a:path w="2305050" h="2305050">
                <a:moveTo>
                  <a:pt x="9131" y="2305050"/>
                </a:moveTo>
                <a:lnTo>
                  <a:pt x="9131" y="2300478"/>
                </a:lnTo>
                <a:lnTo>
                  <a:pt x="4571" y="2295144"/>
                </a:lnTo>
                <a:lnTo>
                  <a:pt x="4571" y="2305050"/>
                </a:lnTo>
                <a:lnTo>
                  <a:pt x="9131" y="2305050"/>
                </a:lnTo>
                <a:close/>
              </a:path>
              <a:path w="2305050" h="2305050">
                <a:moveTo>
                  <a:pt x="2300478" y="9143"/>
                </a:moveTo>
                <a:lnTo>
                  <a:pt x="2295131" y="4572"/>
                </a:lnTo>
                <a:lnTo>
                  <a:pt x="2295131" y="9143"/>
                </a:lnTo>
                <a:lnTo>
                  <a:pt x="2300478" y="9143"/>
                </a:lnTo>
                <a:close/>
              </a:path>
              <a:path w="2305050" h="2305050">
                <a:moveTo>
                  <a:pt x="2300478" y="2295144"/>
                </a:moveTo>
                <a:lnTo>
                  <a:pt x="2300478" y="9143"/>
                </a:lnTo>
                <a:lnTo>
                  <a:pt x="2295131" y="9143"/>
                </a:lnTo>
                <a:lnTo>
                  <a:pt x="2295131" y="2295144"/>
                </a:lnTo>
                <a:lnTo>
                  <a:pt x="2300478" y="2295144"/>
                </a:lnTo>
                <a:close/>
              </a:path>
              <a:path w="2305050" h="2305050">
                <a:moveTo>
                  <a:pt x="2300478" y="2305050"/>
                </a:moveTo>
                <a:lnTo>
                  <a:pt x="2300478" y="2295144"/>
                </a:lnTo>
                <a:lnTo>
                  <a:pt x="2295131" y="2300478"/>
                </a:lnTo>
                <a:lnTo>
                  <a:pt x="2295131" y="2305050"/>
                </a:lnTo>
                <a:lnTo>
                  <a:pt x="2300478" y="2305050"/>
                </a:lnTo>
                <a:close/>
              </a:path>
            </a:pathLst>
          </a:custGeom>
          <a:solidFill>
            <a:srgbClr val="000000"/>
          </a:solidFill>
        </p:spPr>
        <p:txBody>
          <a:bodyPr wrap="square" lIns="0" tIns="0" rIns="0" bIns="0" rtlCol="0"/>
          <a:lstStyle/>
          <a:p>
            <a:endParaRPr sz="1540"/>
          </a:p>
        </p:txBody>
      </p:sp>
      <p:sp>
        <p:nvSpPr>
          <p:cNvPr id="12" name="object 12"/>
          <p:cNvSpPr txBox="1"/>
          <p:nvPr/>
        </p:nvSpPr>
        <p:spPr>
          <a:xfrm>
            <a:off x="6072946" y="4969254"/>
            <a:ext cx="1486714" cy="1272540"/>
          </a:xfrm>
          <a:prstGeom prst="rect">
            <a:avLst/>
          </a:prstGeom>
        </p:spPr>
        <p:txBody>
          <a:bodyPr vert="horz" wrap="square" lIns="0" tIns="10859" rIns="0" bIns="0" rtlCol="0">
            <a:spAutoFit/>
          </a:bodyPr>
          <a:lstStyle/>
          <a:p>
            <a:pPr marL="12700" marR="5080">
              <a:lnSpc>
                <a:spcPct val="100000"/>
              </a:lnSpc>
              <a:spcBef>
                <a:spcPts val="100"/>
              </a:spcBef>
            </a:pPr>
            <a:r>
              <a:rPr sz="2050" spc="-5" dirty="0">
                <a:solidFill>
                  <a:srgbClr val="FF0000"/>
                </a:solidFill>
                <a:latin typeface="Arial" panose="020B0604020202020204"/>
                <a:cs typeface="Arial" panose="020B0604020202020204"/>
              </a:rPr>
              <a:t>“corner”:  </a:t>
            </a:r>
            <a:r>
              <a:rPr sz="2050" spc="-5" dirty="0">
                <a:solidFill>
                  <a:srgbClr val="C00000"/>
                </a:solidFill>
                <a:latin typeface="Arial" panose="020B0604020202020204"/>
                <a:cs typeface="Arial" panose="020B0604020202020204"/>
              </a:rPr>
              <a:t>significant  change in</a:t>
            </a:r>
            <a:r>
              <a:rPr sz="2050" spc="-70" dirty="0">
                <a:solidFill>
                  <a:srgbClr val="C00000"/>
                </a:solidFill>
                <a:latin typeface="Arial" panose="020B0604020202020204"/>
                <a:cs typeface="Arial" panose="020B0604020202020204"/>
              </a:rPr>
              <a:t> </a:t>
            </a:r>
            <a:r>
              <a:rPr sz="2050" spc="-5" dirty="0">
                <a:solidFill>
                  <a:srgbClr val="C00000"/>
                </a:solidFill>
                <a:latin typeface="Arial" panose="020B0604020202020204"/>
                <a:cs typeface="Arial" panose="020B0604020202020204"/>
              </a:rPr>
              <a:t>all  directions</a:t>
            </a:r>
            <a:endParaRPr sz="2050">
              <a:latin typeface="Arial" panose="020B0604020202020204"/>
              <a:cs typeface="Arial" panose="020B0604020202020204"/>
            </a:endParaRPr>
          </a:p>
        </p:txBody>
      </p:sp>
      <p:sp>
        <p:nvSpPr>
          <p:cNvPr id="13" name="object 13"/>
          <p:cNvSpPr/>
          <p:nvPr/>
        </p:nvSpPr>
        <p:spPr>
          <a:xfrm>
            <a:off x="6396565" y="3230590"/>
            <a:ext cx="586432" cy="586432"/>
          </a:xfrm>
          <a:prstGeom prst="rect">
            <a:avLst/>
          </a:prstGeom>
          <a:blipFill>
            <a:blip r:embed="rId3" cstate="print"/>
            <a:stretch>
              <a:fillRect/>
            </a:stretch>
          </a:blipFill>
        </p:spPr>
        <p:txBody>
          <a:bodyPr wrap="square" lIns="0" tIns="0" rIns="0" bIns="0" rtlCol="0"/>
          <a:lstStyle/>
          <a:p>
            <a:endParaRPr sz="1540"/>
          </a:p>
        </p:txBody>
      </p:sp>
      <p:sp>
        <p:nvSpPr>
          <p:cNvPr id="14" name="object 14"/>
          <p:cNvSpPr/>
          <p:nvPr/>
        </p:nvSpPr>
        <p:spPr>
          <a:xfrm>
            <a:off x="6392665" y="3226680"/>
            <a:ext cx="595120" cy="595120"/>
          </a:xfrm>
          <a:custGeom>
            <a:avLst/>
            <a:gdLst/>
            <a:ahLst/>
            <a:cxnLst/>
            <a:rect l="l" t="t" r="r" b="b"/>
            <a:pathLst>
              <a:path w="695959" h="695960">
                <a:moveTo>
                  <a:pt x="695705" y="695705"/>
                </a:moveTo>
                <a:lnTo>
                  <a:pt x="695705" y="0"/>
                </a:lnTo>
                <a:lnTo>
                  <a:pt x="0" y="0"/>
                </a:lnTo>
                <a:lnTo>
                  <a:pt x="0" y="695705"/>
                </a:lnTo>
                <a:lnTo>
                  <a:pt x="4559" y="695705"/>
                </a:lnTo>
                <a:lnTo>
                  <a:pt x="4559" y="9905"/>
                </a:lnTo>
                <a:lnTo>
                  <a:pt x="9906" y="4572"/>
                </a:lnTo>
                <a:lnTo>
                  <a:pt x="9906" y="9905"/>
                </a:lnTo>
                <a:lnTo>
                  <a:pt x="685800" y="9905"/>
                </a:lnTo>
                <a:lnTo>
                  <a:pt x="685800" y="4572"/>
                </a:lnTo>
                <a:lnTo>
                  <a:pt x="690359" y="9905"/>
                </a:lnTo>
                <a:lnTo>
                  <a:pt x="690359" y="695705"/>
                </a:lnTo>
                <a:lnTo>
                  <a:pt x="695705" y="695705"/>
                </a:lnTo>
                <a:close/>
              </a:path>
              <a:path w="695959" h="695960">
                <a:moveTo>
                  <a:pt x="9906" y="9905"/>
                </a:moveTo>
                <a:lnTo>
                  <a:pt x="9906" y="4572"/>
                </a:lnTo>
                <a:lnTo>
                  <a:pt x="4559" y="9905"/>
                </a:lnTo>
                <a:lnTo>
                  <a:pt x="9906" y="9905"/>
                </a:lnTo>
                <a:close/>
              </a:path>
              <a:path w="695959" h="695960">
                <a:moveTo>
                  <a:pt x="9906" y="685800"/>
                </a:moveTo>
                <a:lnTo>
                  <a:pt x="9906" y="9905"/>
                </a:lnTo>
                <a:lnTo>
                  <a:pt x="4559" y="9905"/>
                </a:lnTo>
                <a:lnTo>
                  <a:pt x="4559" y="685800"/>
                </a:lnTo>
                <a:lnTo>
                  <a:pt x="9906" y="685800"/>
                </a:lnTo>
                <a:close/>
              </a:path>
              <a:path w="695959" h="695960">
                <a:moveTo>
                  <a:pt x="690359" y="685800"/>
                </a:moveTo>
                <a:lnTo>
                  <a:pt x="4559" y="685800"/>
                </a:lnTo>
                <a:lnTo>
                  <a:pt x="9906" y="690372"/>
                </a:lnTo>
                <a:lnTo>
                  <a:pt x="9906" y="695705"/>
                </a:lnTo>
                <a:lnTo>
                  <a:pt x="685800" y="695705"/>
                </a:lnTo>
                <a:lnTo>
                  <a:pt x="685800" y="690372"/>
                </a:lnTo>
                <a:lnTo>
                  <a:pt x="690359" y="685800"/>
                </a:lnTo>
                <a:close/>
              </a:path>
              <a:path w="695959" h="695960">
                <a:moveTo>
                  <a:pt x="9906" y="695705"/>
                </a:moveTo>
                <a:lnTo>
                  <a:pt x="9906" y="690372"/>
                </a:lnTo>
                <a:lnTo>
                  <a:pt x="4559" y="685800"/>
                </a:lnTo>
                <a:lnTo>
                  <a:pt x="4559" y="695705"/>
                </a:lnTo>
                <a:lnTo>
                  <a:pt x="9906" y="695705"/>
                </a:lnTo>
                <a:close/>
              </a:path>
              <a:path w="695959" h="695960">
                <a:moveTo>
                  <a:pt x="690359" y="9905"/>
                </a:moveTo>
                <a:lnTo>
                  <a:pt x="685800" y="4572"/>
                </a:lnTo>
                <a:lnTo>
                  <a:pt x="685800" y="9905"/>
                </a:lnTo>
                <a:lnTo>
                  <a:pt x="690359" y="9905"/>
                </a:lnTo>
                <a:close/>
              </a:path>
              <a:path w="695959" h="695960">
                <a:moveTo>
                  <a:pt x="690359" y="685800"/>
                </a:moveTo>
                <a:lnTo>
                  <a:pt x="690359" y="9905"/>
                </a:lnTo>
                <a:lnTo>
                  <a:pt x="685800" y="9905"/>
                </a:lnTo>
                <a:lnTo>
                  <a:pt x="685800" y="685800"/>
                </a:lnTo>
                <a:lnTo>
                  <a:pt x="690359" y="685800"/>
                </a:lnTo>
                <a:close/>
              </a:path>
              <a:path w="695959" h="695960">
                <a:moveTo>
                  <a:pt x="690359" y="695705"/>
                </a:moveTo>
                <a:lnTo>
                  <a:pt x="690359" y="685800"/>
                </a:lnTo>
                <a:lnTo>
                  <a:pt x="685800" y="690372"/>
                </a:lnTo>
                <a:lnTo>
                  <a:pt x="685800" y="695705"/>
                </a:lnTo>
                <a:lnTo>
                  <a:pt x="690359" y="695705"/>
                </a:lnTo>
                <a:close/>
              </a:path>
            </a:pathLst>
          </a:custGeom>
          <a:solidFill>
            <a:srgbClr val="000000"/>
          </a:solidFill>
        </p:spPr>
        <p:txBody>
          <a:bodyPr wrap="square" lIns="0" tIns="0" rIns="0" bIns="0" rtlCol="0"/>
          <a:lstStyle/>
          <a:p>
            <a:endParaRPr sz="1540"/>
          </a:p>
        </p:txBody>
      </p:sp>
      <p:sp>
        <p:nvSpPr>
          <p:cNvPr id="15" name="object 15"/>
          <p:cNvSpPr/>
          <p:nvPr/>
        </p:nvSpPr>
        <p:spPr>
          <a:xfrm>
            <a:off x="6201097" y="3035113"/>
            <a:ext cx="198735" cy="198735"/>
          </a:xfrm>
          <a:prstGeom prst="rect">
            <a:avLst/>
          </a:prstGeom>
          <a:blipFill>
            <a:blip r:embed="rId4" cstate="print"/>
            <a:stretch>
              <a:fillRect/>
            </a:stretch>
          </a:blipFill>
        </p:spPr>
        <p:txBody>
          <a:bodyPr wrap="square" lIns="0" tIns="0" rIns="0" bIns="0" rtlCol="0"/>
          <a:lstStyle/>
          <a:p>
            <a:endParaRPr sz="1540"/>
          </a:p>
        </p:txBody>
      </p:sp>
      <p:sp>
        <p:nvSpPr>
          <p:cNvPr id="16" name="object 16"/>
          <p:cNvSpPr/>
          <p:nvPr/>
        </p:nvSpPr>
        <p:spPr>
          <a:xfrm>
            <a:off x="6201097" y="3814415"/>
            <a:ext cx="198735" cy="198084"/>
          </a:xfrm>
          <a:prstGeom prst="rect">
            <a:avLst/>
          </a:prstGeom>
          <a:blipFill>
            <a:blip r:embed="rId5" cstate="print"/>
            <a:stretch>
              <a:fillRect/>
            </a:stretch>
          </a:blipFill>
        </p:spPr>
        <p:txBody>
          <a:bodyPr wrap="square" lIns="0" tIns="0" rIns="0" bIns="0" rtlCol="0"/>
          <a:lstStyle/>
          <a:p>
            <a:endParaRPr sz="1540"/>
          </a:p>
        </p:txBody>
      </p:sp>
      <p:sp>
        <p:nvSpPr>
          <p:cNvPr id="17" name="object 17"/>
          <p:cNvSpPr/>
          <p:nvPr/>
        </p:nvSpPr>
        <p:spPr>
          <a:xfrm>
            <a:off x="6980391" y="3814415"/>
            <a:ext cx="198084" cy="198084"/>
          </a:xfrm>
          <a:prstGeom prst="rect">
            <a:avLst/>
          </a:prstGeom>
          <a:blipFill>
            <a:blip r:embed="rId6" cstate="print"/>
            <a:stretch>
              <a:fillRect/>
            </a:stretch>
          </a:blipFill>
        </p:spPr>
        <p:txBody>
          <a:bodyPr wrap="square" lIns="0" tIns="0" rIns="0" bIns="0" rtlCol="0"/>
          <a:lstStyle/>
          <a:p>
            <a:endParaRPr sz="1540"/>
          </a:p>
        </p:txBody>
      </p:sp>
      <p:sp>
        <p:nvSpPr>
          <p:cNvPr id="18" name="object 18"/>
          <p:cNvSpPr/>
          <p:nvPr/>
        </p:nvSpPr>
        <p:spPr>
          <a:xfrm>
            <a:off x="6980391" y="3035113"/>
            <a:ext cx="198084" cy="198735"/>
          </a:xfrm>
          <a:prstGeom prst="rect">
            <a:avLst/>
          </a:prstGeom>
          <a:blipFill>
            <a:blip r:embed="rId7" cstate="print"/>
            <a:stretch>
              <a:fillRect/>
            </a:stretch>
          </a:blipFill>
        </p:spPr>
        <p:txBody>
          <a:bodyPr wrap="square" lIns="0" tIns="0" rIns="0" bIns="0" rtlCol="0"/>
          <a:lstStyle/>
          <a:p>
            <a:endParaRPr sz="1540"/>
          </a:p>
        </p:txBody>
      </p:sp>
      <p:sp>
        <p:nvSpPr>
          <p:cNvPr id="19" name="object 19"/>
          <p:cNvSpPr/>
          <p:nvPr/>
        </p:nvSpPr>
        <p:spPr>
          <a:xfrm>
            <a:off x="2004849" y="3243621"/>
            <a:ext cx="1329247" cy="1681106"/>
          </a:xfrm>
          <a:prstGeom prst="rect">
            <a:avLst/>
          </a:prstGeom>
          <a:blipFill>
            <a:blip r:embed="rId1" cstate="print"/>
            <a:stretch>
              <a:fillRect/>
            </a:stretch>
          </a:blipFill>
        </p:spPr>
        <p:txBody>
          <a:bodyPr wrap="square" lIns="0" tIns="0" rIns="0" bIns="0" rtlCol="0"/>
          <a:lstStyle/>
          <a:p>
            <a:endParaRPr sz="1540"/>
          </a:p>
        </p:txBody>
      </p:sp>
      <p:sp>
        <p:nvSpPr>
          <p:cNvPr id="20" name="object 20"/>
          <p:cNvSpPr/>
          <p:nvPr/>
        </p:nvSpPr>
        <p:spPr>
          <a:xfrm>
            <a:off x="1371502" y="2962134"/>
            <a:ext cx="1971064" cy="1971064"/>
          </a:xfrm>
          <a:custGeom>
            <a:avLst/>
            <a:gdLst/>
            <a:ahLst/>
            <a:cxnLst/>
            <a:rect l="l" t="t" r="r" b="b"/>
            <a:pathLst>
              <a:path w="2305050" h="2305050">
                <a:moveTo>
                  <a:pt x="2305050" y="2305050"/>
                </a:moveTo>
                <a:lnTo>
                  <a:pt x="2305050" y="0"/>
                </a:lnTo>
                <a:lnTo>
                  <a:pt x="0" y="0"/>
                </a:lnTo>
                <a:lnTo>
                  <a:pt x="0" y="2305050"/>
                </a:lnTo>
                <a:lnTo>
                  <a:pt x="4572" y="2305050"/>
                </a:lnTo>
                <a:lnTo>
                  <a:pt x="4571" y="9143"/>
                </a:lnTo>
                <a:lnTo>
                  <a:pt x="9143" y="4572"/>
                </a:lnTo>
                <a:lnTo>
                  <a:pt x="9143" y="9143"/>
                </a:lnTo>
                <a:lnTo>
                  <a:pt x="2295144" y="9143"/>
                </a:lnTo>
                <a:lnTo>
                  <a:pt x="2295144" y="4571"/>
                </a:lnTo>
                <a:lnTo>
                  <a:pt x="2300478" y="9143"/>
                </a:lnTo>
                <a:lnTo>
                  <a:pt x="2300478" y="2305050"/>
                </a:lnTo>
                <a:lnTo>
                  <a:pt x="2305050" y="2305050"/>
                </a:lnTo>
                <a:close/>
              </a:path>
              <a:path w="2305050" h="2305050">
                <a:moveTo>
                  <a:pt x="9143" y="9143"/>
                </a:moveTo>
                <a:lnTo>
                  <a:pt x="9143" y="4572"/>
                </a:lnTo>
                <a:lnTo>
                  <a:pt x="4571" y="9143"/>
                </a:lnTo>
                <a:lnTo>
                  <a:pt x="9143" y="9143"/>
                </a:lnTo>
                <a:close/>
              </a:path>
              <a:path w="2305050" h="2305050">
                <a:moveTo>
                  <a:pt x="9144" y="2295144"/>
                </a:moveTo>
                <a:lnTo>
                  <a:pt x="9143" y="9143"/>
                </a:lnTo>
                <a:lnTo>
                  <a:pt x="4571" y="9143"/>
                </a:lnTo>
                <a:lnTo>
                  <a:pt x="4572" y="2295144"/>
                </a:lnTo>
                <a:lnTo>
                  <a:pt x="9144" y="2295144"/>
                </a:lnTo>
                <a:close/>
              </a:path>
              <a:path w="2305050" h="2305050">
                <a:moveTo>
                  <a:pt x="2300478" y="2295144"/>
                </a:moveTo>
                <a:lnTo>
                  <a:pt x="4572" y="2295144"/>
                </a:lnTo>
                <a:lnTo>
                  <a:pt x="9144" y="2300478"/>
                </a:lnTo>
                <a:lnTo>
                  <a:pt x="9143" y="2305050"/>
                </a:lnTo>
                <a:lnTo>
                  <a:pt x="2295144" y="2305050"/>
                </a:lnTo>
                <a:lnTo>
                  <a:pt x="2295144" y="2300478"/>
                </a:lnTo>
                <a:lnTo>
                  <a:pt x="2300478" y="2295144"/>
                </a:lnTo>
                <a:close/>
              </a:path>
              <a:path w="2305050" h="2305050">
                <a:moveTo>
                  <a:pt x="9143" y="2305050"/>
                </a:moveTo>
                <a:lnTo>
                  <a:pt x="9144" y="2300478"/>
                </a:lnTo>
                <a:lnTo>
                  <a:pt x="4572" y="2295144"/>
                </a:lnTo>
                <a:lnTo>
                  <a:pt x="4572" y="2305050"/>
                </a:lnTo>
                <a:lnTo>
                  <a:pt x="9143" y="2305050"/>
                </a:lnTo>
                <a:close/>
              </a:path>
              <a:path w="2305050" h="2305050">
                <a:moveTo>
                  <a:pt x="2300478" y="9143"/>
                </a:moveTo>
                <a:lnTo>
                  <a:pt x="2295144" y="4571"/>
                </a:lnTo>
                <a:lnTo>
                  <a:pt x="2295144" y="9143"/>
                </a:lnTo>
                <a:lnTo>
                  <a:pt x="2300478" y="9143"/>
                </a:lnTo>
                <a:close/>
              </a:path>
              <a:path w="2305050" h="2305050">
                <a:moveTo>
                  <a:pt x="2300478" y="2295144"/>
                </a:moveTo>
                <a:lnTo>
                  <a:pt x="2300478" y="9143"/>
                </a:lnTo>
                <a:lnTo>
                  <a:pt x="2295144" y="9143"/>
                </a:lnTo>
                <a:lnTo>
                  <a:pt x="2295144" y="2295144"/>
                </a:lnTo>
                <a:lnTo>
                  <a:pt x="2300478" y="2295144"/>
                </a:lnTo>
                <a:close/>
              </a:path>
              <a:path w="2305050" h="2305050">
                <a:moveTo>
                  <a:pt x="2300478" y="2305050"/>
                </a:moveTo>
                <a:lnTo>
                  <a:pt x="2300478" y="2295144"/>
                </a:lnTo>
                <a:lnTo>
                  <a:pt x="2295144" y="2300478"/>
                </a:lnTo>
                <a:lnTo>
                  <a:pt x="2295144" y="2305050"/>
                </a:lnTo>
                <a:lnTo>
                  <a:pt x="2300478" y="2305050"/>
                </a:lnTo>
                <a:close/>
              </a:path>
            </a:pathLst>
          </a:custGeom>
          <a:solidFill>
            <a:srgbClr val="000000"/>
          </a:solidFill>
        </p:spPr>
        <p:txBody>
          <a:bodyPr wrap="square" lIns="0" tIns="0" rIns="0" bIns="0" rtlCol="0"/>
          <a:lstStyle/>
          <a:p>
            <a:endParaRPr sz="1540"/>
          </a:p>
        </p:txBody>
      </p:sp>
      <p:sp>
        <p:nvSpPr>
          <p:cNvPr id="21" name="object 21"/>
          <p:cNvSpPr txBox="1"/>
          <p:nvPr/>
        </p:nvSpPr>
        <p:spPr>
          <a:xfrm>
            <a:off x="1381488" y="4969254"/>
            <a:ext cx="1515493" cy="956945"/>
          </a:xfrm>
          <a:prstGeom prst="rect">
            <a:avLst/>
          </a:prstGeom>
        </p:spPr>
        <p:txBody>
          <a:bodyPr vert="horz" wrap="square" lIns="0" tIns="10859" rIns="0" bIns="0" rtlCol="0">
            <a:spAutoFit/>
          </a:bodyPr>
          <a:lstStyle/>
          <a:p>
            <a:pPr marL="12700" marR="5080">
              <a:lnSpc>
                <a:spcPct val="100000"/>
              </a:lnSpc>
              <a:spcBef>
                <a:spcPts val="100"/>
              </a:spcBef>
            </a:pPr>
            <a:r>
              <a:rPr sz="2050" spc="-5" dirty="0">
                <a:solidFill>
                  <a:srgbClr val="FF0000"/>
                </a:solidFill>
                <a:latin typeface="Arial" panose="020B0604020202020204"/>
                <a:cs typeface="Arial" panose="020B0604020202020204"/>
              </a:rPr>
              <a:t>“flat” region:  </a:t>
            </a:r>
            <a:r>
              <a:rPr sz="2050" spc="-5" dirty="0">
                <a:latin typeface="Arial" panose="020B0604020202020204"/>
                <a:cs typeface="Arial" panose="020B0604020202020204"/>
              </a:rPr>
              <a:t>no change</a:t>
            </a:r>
            <a:r>
              <a:rPr sz="2050" spc="-70" dirty="0">
                <a:latin typeface="Arial" panose="020B0604020202020204"/>
                <a:cs typeface="Arial" panose="020B0604020202020204"/>
              </a:rPr>
              <a:t> </a:t>
            </a:r>
            <a:r>
              <a:rPr sz="2050" spc="-5" dirty="0">
                <a:latin typeface="Arial" panose="020B0604020202020204"/>
                <a:cs typeface="Arial" panose="020B0604020202020204"/>
              </a:rPr>
              <a:t>in  all</a:t>
            </a:r>
            <a:r>
              <a:rPr sz="2050" spc="-55" dirty="0">
                <a:latin typeface="Arial" panose="020B0604020202020204"/>
                <a:cs typeface="Arial" panose="020B0604020202020204"/>
              </a:rPr>
              <a:t> </a:t>
            </a:r>
            <a:r>
              <a:rPr sz="2050" spc="-5" dirty="0">
                <a:latin typeface="Arial" panose="020B0604020202020204"/>
                <a:cs typeface="Arial" panose="020B0604020202020204"/>
              </a:rPr>
              <a:t>directions</a:t>
            </a:r>
            <a:endParaRPr sz="2050">
              <a:latin typeface="Arial" panose="020B0604020202020204"/>
              <a:cs typeface="Arial" panose="020B0604020202020204"/>
            </a:endParaRPr>
          </a:p>
        </p:txBody>
      </p:sp>
      <p:sp>
        <p:nvSpPr>
          <p:cNvPr id="22" name="object 22"/>
          <p:cNvSpPr/>
          <p:nvPr/>
        </p:nvSpPr>
        <p:spPr>
          <a:xfrm>
            <a:off x="2487026" y="3882182"/>
            <a:ext cx="586431" cy="586432"/>
          </a:xfrm>
          <a:prstGeom prst="rect">
            <a:avLst/>
          </a:prstGeom>
          <a:blipFill>
            <a:blip r:embed="rId8" cstate="print"/>
            <a:stretch>
              <a:fillRect/>
            </a:stretch>
          </a:blipFill>
        </p:spPr>
        <p:txBody>
          <a:bodyPr wrap="square" lIns="0" tIns="0" rIns="0" bIns="0" rtlCol="0"/>
          <a:lstStyle/>
          <a:p>
            <a:endParaRPr sz="1540"/>
          </a:p>
        </p:txBody>
      </p:sp>
      <p:sp>
        <p:nvSpPr>
          <p:cNvPr id="23" name="object 23"/>
          <p:cNvSpPr/>
          <p:nvPr/>
        </p:nvSpPr>
        <p:spPr>
          <a:xfrm>
            <a:off x="2483117" y="3878271"/>
            <a:ext cx="595120" cy="595120"/>
          </a:xfrm>
          <a:custGeom>
            <a:avLst/>
            <a:gdLst/>
            <a:ahLst/>
            <a:cxnLst/>
            <a:rect l="l" t="t" r="r" b="b"/>
            <a:pathLst>
              <a:path w="695960" h="695960">
                <a:moveTo>
                  <a:pt x="695706" y="695705"/>
                </a:moveTo>
                <a:lnTo>
                  <a:pt x="695706" y="0"/>
                </a:lnTo>
                <a:lnTo>
                  <a:pt x="0" y="0"/>
                </a:lnTo>
                <a:lnTo>
                  <a:pt x="0" y="695705"/>
                </a:lnTo>
                <a:lnTo>
                  <a:pt x="4571" y="695705"/>
                </a:lnTo>
                <a:lnTo>
                  <a:pt x="4571" y="9905"/>
                </a:lnTo>
                <a:lnTo>
                  <a:pt x="9906" y="4572"/>
                </a:lnTo>
                <a:lnTo>
                  <a:pt x="9906" y="9905"/>
                </a:lnTo>
                <a:lnTo>
                  <a:pt x="685799" y="9905"/>
                </a:lnTo>
                <a:lnTo>
                  <a:pt x="685799" y="4572"/>
                </a:lnTo>
                <a:lnTo>
                  <a:pt x="690371" y="9905"/>
                </a:lnTo>
                <a:lnTo>
                  <a:pt x="690371" y="695705"/>
                </a:lnTo>
                <a:lnTo>
                  <a:pt x="695706" y="695705"/>
                </a:lnTo>
                <a:close/>
              </a:path>
              <a:path w="695960" h="695960">
                <a:moveTo>
                  <a:pt x="9906" y="9905"/>
                </a:moveTo>
                <a:lnTo>
                  <a:pt x="9906" y="4572"/>
                </a:lnTo>
                <a:lnTo>
                  <a:pt x="4571" y="9905"/>
                </a:lnTo>
                <a:lnTo>
                  <a:pt x="9906" y="9905"/>
                </a:lnTo>
                <a:close/>
              </a:path>
              <a:path w="695960" h="695960">
                <a:moveTo>
                  <a:pt x="9906" y="685800"/>
                </a:moveTo>
                <a:lnTo>
                  <a:pt x="9906" y="9905"/>
                </a:lnTo>
                <a:lnTo>
                  <a:pt x="4571" y="9905"/>
                </a:lnTo>
                <a:lnTo>
                  <a:pt x="4571" y="685800"/>
                </a:lnTo>
                <a:lnTo>
                  <a:pt x="9906" y="685800"/>
                </a:lnTo>
                <a:close/>
              </a:path>
              <a:path w="695960" h="695960">
                <a:moveTo>
                  <a:pt x="690371" y="685800"/>
                </a:moveTo>
                <a:lnTo>
                  <a:pt x="4571" y="685800"/>
                </a:lnTo>
                <a:lnTo>
                  <a:pt x="9906" y="690372"/>
                </a:lnTo>
                <a:lnTo>
                  <a:pt x="9906" y="695705"/>
                </a:lnTo>
                <a:lnTo>
                  <a:pt x="685799" y="695705"/>
                </a:lnTo>
                <a:lnTo>
                  <a:pt x="685799" y="690372"/>
                </a:lnTo>
                <a:lnTo>
                  <a:pt x="690371" y="685800"/>
                </a:lnTo>
                <a:close/>
              </a:path>
              <a:path w="695960" h="695960">
                <a:moveTo>
                  <a:pt x="9906" y="695705"/>
                </a:moveTo>
                <a:lnTo>
                  <a:pt x="9906" y="690372"/>
                </a:lnTo>
                <a:lnTo>
                  <a:pt x="4571" y="685800"/>
                </a:lnTo>
                <a:lnTo>
                  <a:pt x="4571" y="695705"/>
                </a:lnTo>
                <a:lnTo>
                  <a:pt x="9906" y="695705"/>
                </a:lnTo>
                <a:close/>
              </a:path>
              <a:path w="695960" h="695960">
                <a:moveTo>
                  <a:pt x="690371" y="9905"/>
                </a:moveTo>
                <a:lnTo>
                  <a:pt x="685799" y="4572"/>
                </a:lnTo>
                <a:lnTo>
                  <a:pt x="685799" y="9905"/>
                </a:lnTo>
                <a:lnTo>
                  <a:pt x="690371" y="9905"/>
                </a:lnTo>
                <a:close/>
              </a:path>
              <a:path w="695960" h="695960">
                <a:moveTo>
                  <a:pt x="690371" y="685800"/>
                </a:moveTo>
                <a:lnTo>
                  <a:pt x="690371" y="9905"/>
                </a:lnTo>
                <a:lnTo>
                  <a:pt x="685799" y="9905"/>
                </a:lnTo>
                <a:lnTo>
                  <a:pt x="685799" y="685800"/>
                </a:lnTo>
                <a:lnTo>
                  <a:pt x="690371" y="685800"/>
                </a:lnTo>
                <a:close/>
              </a:path>
              <a:path w="695960" h="695960">
                <a:moveTo>
                  <a:pt x="690371" y="695705"/>
                </a:moveTo>
                <a:lnTo>
                  <a:pt x="690371" y="685800"/>
                </a:lnTo>
                <a:lnTo>
                  <a:pt x="685799" y="690372"/>
                </a:lnTo>
                <a:lnTo>
                  <a:pt x="685799" y="695705"/>
                </a:lnTo>
                <a:lnTo>
                  <a:pt x="690371" y="695705"/>
                </a:lnTo>
                <a:close/>
              </a:path>
            </a:pathLst>
          </a:custGeom>
          <a:solidFill>
            <a:srgbClr val="000000"/>
          </a:solidFill>
        </p:spPr>
        <p:txBody>
          <a:bodyPr wrap="square" lIns="0" tIns="0" rIns="0" bIns="0" rtlCol="0"/>
          <a:lstStyle/>
          <a:p>
            <a:endParaRPr sz="1540"/>
          </a:p>
        </p:txBody>
      </p:sp>
      <p:sp>
        <p:nvSpPr>
          <p:cNvPr id="24" name="object 24"/>
          <p:cNvSpPr/>
          <p:nvPr/>
        </p:nvSpPr>
        <p:spPr>
          <a:xfrm>
            <a:off x="3070852" y="4466007"/>
            <a:ext cx="198084" cy="198084"/>
          </a:xfrm>
          <a:prstGeom prst="rect">
            <a:avLst/>
          </a:prstGeom>
          <a:blipFill>
            <a:blip r:embed="rId6" cstate="print"/>
            <a:stretch>
              <a:fillRect/>
            </a:stretch>
          </a:blipFill>
        </p:spPr>
        <p:txBody>
          <a:bodyPr wrap="square" lIns="0" tIns="0" rIns="0" bIns="0" rtlCol="0"/>
          <a:lstStyle/>
          <a:p>
            <a:endParaRPr sz="1540"/>
          </a:p>
        </p:txBody>
      </p:sp>
      <p:sp>
        <p:nvSpPr>
          <p:cNvPr id="25" name="object 25"/>
          <p:cNvSpPr/>
          <p:nvPr/>
        </p:nvSpPr>
        <p:spPr>
          <a:xfrm>
            <a:off x="2291549" y="4466007"/>
            <a:ext cx="198735" cy="198084"/>
          </a:xfrm>
          <a:prstGeom prst="rect">
            <a:avLst/>
          </a:prstGeom>
          <a:blipFill>
            <a:blip r:embed="rId9" cstate="print"/>
            <a:stretch>
              <a:fillRect/>
            </a:stretch>
          </a:blipFill>
        </p:spPr>
        <p:txBody>
          <a:bodyPr wrap="square" lIns="0" tIns="0" rIns="0" bIns="0" rtlCol="0"/>
          <a:lstStyle/>
          <a:p>
            <a:endParaRPr sz="1540"/>
          </a:p>
        </p:txBody>
      </p:sp>
      <p:sp>
        <p:nvSpPr>
          <p:cNvPr id="26" name="object 26"/>
          <p:cNvSpPr/>
          <p:nvPr/>
        </p:nvSpPr>
        <p:spPr>
          <a:xfrm>
            <a:off x="2291549" y="3686704"/>
            <a:ext cx="198735" cy="198735"/>
          </a:xfrm>
          <a:prstGeom prst="rect">
            <a:avLst/>
          </a:prstGeom>
          <a:blipFill>
            <a:blip r:embed="rId10" cstate="print"/>
            <a:stretch>
              <a:fillRect/>
            </a:stretch>
          </a:blipFill>
        </p:spPr>
        <p:txBody>
          <a:bodyPr wrap="square" lIns="0" tIns="0" rIns="0" bIns="0" rtlCol="0"/>
          <a:lstStyle/>
          <a:p>
            <a:endParaRPr sz="1540"/>
          </a:p>
        </p:txBody>
      </p:sp>
      <p:sp>
        <p:nvSpPr>
          <p:cNvPr id="27" name="object 27"/>
          <p:cNvSpPr/>
          <p:nvPr/>
        </p:nvSpPr>
        <p:spPr>
          <a:xfrm>
            <a:off x="3070852" y="3686704"/>
            <a:ext cx="198084" cy="198735"/>
          </a:xfrm>
          <a:prstGeom prst="rect">
            <a:avLst/>
          </a:prstGeom>
          <a:blipFill>
            <a:blip r:embed="rId11" cstate="print"/>
            <a:stretch>
              <a:fillRect/>
            </a:stretch>
          </a:blipFill>
        </p:spPr>
        <p:txBody>
          <a:bodyPr wrap="square" lIns="0" tIns="0" rIns="0" bIns="0" rtlCol="0"/>
          <a:lstStyle/>
          <a:p>
            <a:endParaRPr sz="1540"/>
          </a:p>
        </p:txBody>
      </p:sp>
      <p:sp>
        <p:nvSpPr>
          <p:cNvPr id="28" name="标题 27"/>
          <p:cNvSpPr>
            <a:spLocks noGrp="1"/>
          </p:cNvSpPr>
          <p:nvPr>
            <p:ph type="title"/>
          </p:nvPr>
        </p:nvSpPr>
        <p:spPr/>
        <p:txBody>
          <a:bodyPr/>
          <a:lstStyle/>
          <a:p>
            <a:r>
              <a:rPr lang="zh-CN" altLang="en-US"/>
              <a:t>简单思路</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6" descr="SIFT2"/>
          <p:cNvPicPr/>
          <p:nvPr/>
        </p:nvPicPr>
        <p:blipFill>
          <a:blip r:embed="rId1"/>
          <a:stretch>
            <a:fillRect/>
          </a:stretch>
        </p:blipFill>
        <p:spPr>
          <a:xfrm>
            <a:off x="4648200" y="995363"/>
            <a:ext cx="3675063" cy="2660650"/>
          </a:xfrm>
          <a:prstGeom prst="rect">
            <a:avLst/>
          </a:prstGeom>
          <a:noFill/>
          <a:ln w="9525">
            <a:noFill/>
          </a:ln>
        </p:spPr>
      </p:pic>
      <p:pic>
        <p:nvPicPr>
          <p:cNvPr id="25603" name="Picture 7" descr="SIFT1"/>
          <p:cNvPicPr>
            <a:picLocks noChangeAspect="1"/>
          </p:cNvPicPr>
          <p:nvPr/>
        </p:nvPicPr>
        <p:blipFill>
          <a:blip r:embed="rId2"/>
          <a:stretch>
            <a:fillRect/>
          </a:stretch>
        </p:blipFill>
        <p:spPr>
          <a:xfrm>
            <a:off x="838200" y="995363"/>
            <a:ext cx="3675063" cy="2663825"/>
          </a:xfrm>
          <a:prstGeom prst="rect">
            <a:avLst/>
          </a:prstGeom>
          <a:noFill/>
          <a:ln w="9525">
            <a:noFill/>
          </a:ln>
        </p:spPr>
      </p:pic>
      <p:sp>
        <p:nvSpPr>
          <p:cNvPr id="25604" name="Rectangle 3"/>
          <p:cNvSpPr>
            <a:spLocks noGrp="1"/>
          </p:cNvSpPr>
          <p:nvPr>
            <p:ph idx="1"/>
          </p:nvPr>
        </p:nvSpPr>
        <p:spPr>
          <a:xfrm>
            <a:off x="685800" y="3733800"/>
            <a:ext cx="7772400" cy="3124200"/>
          </a:xfrm>
        </p:spPr>
        <p:txBody>
          <a:bodyPr vert="horz" wrap="square" lIns="91440" tIns="45720" rIns="91440" bIns="45720" anchor="t" anchorCtr="0"/>
          <a:lstStyle/>
          <a:p>
            <a:pPr marL="457200" indent="-457200" eaLnBrk="1" hangingPunct="1">
              <a:buFontTx/>
              <a:buChar char="•"/>
            </a:pPr>
            <a:r>
              <a:rPr lang="zh-CN" altLang="en-US" dirty="0"/>
              <a:t>提取特征</a:t>
            </a:r>
            <a:endParaRPr lang="en-US" altLang="zh-CN" dirty="0"/>
          </a:p>
          <a:p>
            <a:pPr marL="457200" indent="-457200" eaLnBrk="1" hangingPunct="1">
              <a:buFontTx/>
              <a:buChar char="•"/>
            </a:pPr>
            <a:r>
              <a:rPr lang="zh-CN" altLang="en-US" dirty="0"/>
              <a:t>特征匹配</a:t>
            </a:r>
            <a:endParaRPr lang="en-US" altLang="zh-CN" dirty="0"/>
          </a:p>
        </p:txBody>
      </p:sp>
      <p:sp>
        <p:nvSpPr>
          <p:cNvPr id="25605" name="Line 11"/>
          <p:cNvSpPr/>
          <p:nvPr/>
        </p:nvSpPr>
        <p:spPr>
          <a:xfrm flipV="1">
            <a:off x="3289300" y="1828800"/>
            <a:ext cx="1905000" cy="152400"/>
          </a:xfrm>
          <a:prstGeom prst="line">
            <a:avLst/>
          </a:prstGeom>
          <a:ln w="28575" cap="flat" cmpd="sng">
            <a:solidFill>
              <a:srgbClr val="FF0000"/>
            </a:solidFill>
            <a:prstDash val="solid"/>
            <a:headEnd type="triangle" w="med" len="med"/>
            <a:tailEnd type="triangle" w="med" len="med"/>
          </a:ln>
        </p:spPr>
      </p:sp>
      <p:sp>
        <p:nvSpPr>
          <p:cNvPr id="25606" name="Freeform 12"/>
          <p:cNvSpPr/>
          <p:nvPr/>
        </p:nvSpPr>
        <p:spPr>
          <a:xfrm>
            <a:off x="4232275" y="2046288"/>
            <a:ext cx="1790700" cy="52387"/>
          </a:xfrm>
          <a:custGeom>
            <a:avLst/>
            <a:gdLst>
              <a:gd name="txL" fmla="*/ 0 w 1128"/>
              <a:gd name="txT" fmla="*/ 0 h 33"/>
              <a:gd name="txR" fmla="*/ 1128 w 1128"/>
              <a:gd name="txB" fmla="*/ 33 h 33"/>
            </a:gdLst>
            <a:ahLst/>
            <a:cxnLst>
              <a:cxn ang="0">
                <a:pos x="0" y="2147483647"/>
              </a:cxn>
              <a:cxn ang="0">
                <a:pos x="2147483647" y="0"/>
              </a:cxn>
            </a:cxnLst>
            <a:rect l="txL" t="txT" r="txR" b="txB"/>
            <a:pathLst>
              <a:path w="1128" h="33">
                <a:moveTo>
                  <a:pt x="0" y="33"/>
                </a:moveTo>
                <a:lnTo>
                  <a:pt x="1128"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5607" name="Line 13"/>
          <p:cNvSpPr/>
          <p:nvPr/>
        </p:nvSpPr>
        <p:spPr>
          <a:xfrm flipV="1">
            <a:off x="3724275" y="3200400"/>
            <a:ext cx="1698625" cy="142875"/>
          </a:xfrm>
          <a:prstGeom prst="line">
            <a:avLst/>
          </a:prstGeom>
          <a:ln w="28575" cap="flat" cmpd="sng">
            <a:solidFill>
              <a:srgbClr val="FF0000"/>
            </a:solidFill>
            <a:prstDash val="solid"/>
            <a:headEnd type="triangle" w="med" len="med"/>
            <a:tailEnd type="triangle" w="med" len="med"/>
          </a:ln>
        </p:spPr>
      </p:sp>
      <p:sp>
        <p:nvSpPr>
          <p:cNvPr id="25608" name="Freeform 14"/>
          <p:cNvSpPr/>
          <p:nvPr/>
        </p:nvSpPr>
        <p:spPr>
          <a:xfrm>
            <a:off x="4154488" y="2608263"/>
            <a:ext cx="1733550" cy="47625"/>
          </a:xfrm>
          <a:custGeom>
            <a:avLst/>
            <a:gdLst>
              <a:gd name="txL" fmla="*/ 0 w 1092"/>
              <a:gd name="txT" fmla="*/ 0 h 30"/>
              <a:gd name="txR" fmla="*/ 1092 w 1092"/>
              <a:gd name="txB" fmla="*/ 30 h 30"/>
            </a:gdLst>
            <a:ahLst/>
            <a:cxnLst>
              <a:cxn ang="0">
                <a:pos x="0" y="2147483647"/>
              </a:cxn>
              <a:cxn ang="0">
                <a:pos x="2147483647" y="0"/>
              </a:cxn>
            </a:cxnLst>
            <a:rect l="txL" t="txT" r="txR" b="txB"/>
            <a:pathLst>
              <a:path w="1092" h="30">
                <a:moveTo>
                  <a:pt x="0" y="30"/>
                </a:moveTo>
                <a:lnTo>
                  <a:pt x="1092"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5609" name="Line 15"/>
          <p:cNvSpPr/>
          <p:nvPr/>
        </p:nvSpPr>
        <p:spPr>
          <a:xfrm flipV="1">
            <a:off x="3444875" y="2324100"/>
            <a:ext cx="1825625" cy="130175"/>
          </a:xfrm>
          <a:prstGeom prst="line">
            <a:avLst/>
          </a:prstGeom>
          <a:ln w="28575" cap="flat" cmpd="sng">
            <a:solidFill>
              <a:srgbClr val="FF0000"/>
            </a:solidFill>
            <a:prstDash val="solid"/>
            <a:headEnd type="triangle" w="med" len="med"/>
            <a:tailEnd type="triangle" w="med" len="med"/>
          </a:ln>
        </p:spPr>
      </p:sp>
      <p:sp>
        <p:nvSpPr>
          <p:cNvPr id="25610" name="Freeform 16"/>
          <p:cNvSpPr/>
          <p:nvPr/>
        </p:nvSpPr>
        <p:spPr>
          <a:xfrm>
            <a:off x="4016375" y="2928938"/>
            <a:ext cx="1614488" cy="103187"/>
          </a:xfrm>
          <a:custGeom>
            <a:avLst/>
            <a:gdLst>
              <a:gd name="txL" fmla="*/ 0 w 1017"/>
              <a:gd name="txT" fmla="*/ 0 h 65"/>
              <a:gd name="txR" fmla="*/ 1017 w 1017"/>
              <a:gd name="txB" fmla="*/ 65 h 65"/>
            </a:gdLst>
            <a:ahLst/>
            <a:cxnLst>
              <a:cxn ang="0">
                <a:pos x="0" y="2147483647"/>
              </a:cxn>
              <a:cxn ang="0">
                <a:pos x="2147483647" y="0"/>
              </a:cxn>
            </a:cxnLst>
            <a:rect l="txL" t="txT" r="txR" b="txB"/>
            <a:pathLst>
              <a:path w="1017" h="65">
                <a:moveTo>
                  <a:pt x="0" y="65"/>
                </a:moveTo>
                <a:lnTo>
                  <a:pt x="1017"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5611" name="Freeform 17"/>
          <p:cNvSpPr/>
          <p:nvPr/>
        </p:nvSpPr>
        <p:spPr>
          <a:xfrm>
            <a:off x="3048000" y="1958975"/>
            <a:ext cx="1785938" cy="174625"/>
          </a:xfrm>
          <a:custGeom>
            <a:avLst/>
            <a:gdLst>
              <a:gd name="txL" fmla="*/ 0 w 1125"/>
              <a:gd name="txT" fmla="*/ 0 h 110"/>
              <a:gd name="txR" fmla="*/ 1125 w 1125"/>
              <a:gd name="txB" fmla="*/ 110 h 110"/>
            </a:gdLst>
            <a:ahLst/>
            <a:cxnLst>
              <a:cxn ang="0">
                <a:pos x="0" y="2147483647"/>
              </a:cxn>
              <a:cxn ang="0">
                <a:pos x="2147483647" y="0"/>
              </a:cxn>
            </a:cxnLst>
            <a:rect l="txL" t="txT" r="txR" b="txB"/>
            <a:pathLst>
              <a:path w="1125" h="110">
                <a:moveTo>
                  <a:pt x="0" y="110"/>
                </a:moveTo>
                <a:lnTo>
                  <a:pt x="1125"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5612" name="Freeform 18"/>
          <p:cNvSpPr/>
          <p:nvPr/>
        </p:nvSpPr>
        <p:spPr>
          <a:xfrm>
            <a:off x="4168775" y="2714625"/>
            <a:ext cx="1709738" cy="55563"/>
          </a:xfrm>
          <a:custGeom>
            <a:avLst/>
            <a:gdLst>
              <a:gd name="txL" fmla="*/ 0 w 1077"/>
              <a:gd name="txT" fmla="*/ 0 h 35"/>
              <a:gd name="txR" fmla="*/ 1077 w 1077"/>
              <a:gd name="txB" fmla="*/ 35 h 35"/>
            </a:gdLst>
            <a:ahLst/>
            <a:cxnLst>
              <a:cxn ang="0">
                <a:pos x="0" y="2147483647"/>
              </a:cxn>
              <a:cxn ang="0">
                <a:pos x="2147483647" y="0"/>
              </a:cxn>
            </a:cxnLst>
            <a:rect l="txL" t="txT" r="txR" b="txB"/>
            <a:pathLst>
              <a:path w="1077" h="35">
                <a:moveTo>
                  <a:pt x="0" y="35"/>
                </a:moveTo>
                <a:lnTo>
                  <a:pt x="1077"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5613" name="Freeform 19"/>
          <p:cNvSpPr/>
          <p:nvPr/>
        </p:nvSpPr>
        <p:spPr>
          <a:xfrm>
            <a:off x="4419600" y="2157413"/>
            <a:ext cx="1790700" cy="52387"/>
          </a:xfrm>
          <a:custGeom>
            <a:avLst/>
            <a:gdLst>
              <a:gd name="txL" fmla="*/ 0 w 1128"/>
              <a:gd name="txT" fmla="*/ 0 h 33"/>
              <a:gd name="txR" fmla="*/ 1128 w 1128"/>
              <a:gd name="txB" fmla="*/ 33 h 33"/>
            </a:gdLst>
            <a:ahLst/>
            <a:cxnLst>
              <a:cxn ang="0">
                <a:pos x="0" y="2147483647"/>
              </a:cxn>
              <a:cxn ang="0">
                <a:pos x="2147483647" y="0"/>
              </a:cxn>
            </a:cxnLst>
            <a:rect l="txL" t="txT" r="txR" b="txB"/>
            <a:pathLst>
              <a:path w="1128" h="33">
                <a:moveTo>
                  <a:pt x="0" y="33"/>
                </a:moveTo>
                <a:lnTo>
                  <a:pt x="1128"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5614" name="Line 20"/>
          <p:cNvSpPr/>
          <p:nvPr/>
        </p:nvSpPr>
        <p:spPr>
          <a:xfrm flipV="1">
            <a:off x="3597275" y="2438400"/>
            <a:ext cx="1825625" cy="130175"/>
          </a:xfrm>
          <a:prstGeom prst="line">
            <a:avLst/>
          </a:prstGeom>
          <a:ln w="28575" cap="flat" cmpd="sng">
            <a:solidFill>
              <a:srgbClr val="FF0000"/>
            </a:solidFill>
            <a:prstDash val="solid"/>
            <a:headEnd type="triangle" w="med" len="med"/>
            <a:tailEnd type="triangle" w="med" len="med"/>
          </a:ln>
        </p:spPr>
      </p:sp>
      <p:sp>
        <p:nvSpPr>
          <p:cNvPr id="25615" name="Freeform 21"/>
          <p:cNvSpPr/>
          <p:nvPr/>
        </p:nvSpPr>
        <p:spPr>
          <a:xfrm>
            <a:off x="4267200" y="2386013"/>
            <a:ext cx="1790700" cy="52387"/>
          </a:xfrm>
          <a:custGeom>
            <a:avLst/>
            <a:gdLst>
              <a:gd name="txL" fmla="*/ 0 w 1128"/>
              <a:gd name="txT" fmla="*/ 0 h 33"/>
              <a:gd name="txR" fmla="*/ 1128 w 1128"/>
              <a:gd name="txB" fmla="*/ 33 h 33"/>
            </a:gdLst>
            <a:ahLst/>
            <a:cxnLst>
              <a:cxn ang="0">
                <a:pos x="0" y="2147483647"/>
              </a:cxn>
              <a:cxn ang="0">
                <a:pos x="2147483647" y="0"/>
              </a:cxn>
            </a:cxnLst>
            <a:rect l="txL" t="txT" r="txR" b="txB"/>
            <a:pathLst>
              <a:path w="1128" h="33">
                <a:moveTo>
                  <a:pt x="0" y="33"/>
                </a:moveTo>
                <a:lnTo>
                  <a:pt x="1128"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5616" name="Freeform 22"/>
          <p:cNvSpPr/>
          <p:nvPr/>
        </p:nvSpPr>
        <p:spPr>
          <a:xfrm>
            <a:off x="3886200" y="3402013"/>
            <a:ext cx="1614488" cy="103187"/>
          </a:xfrm>
          <a:custGeom>
            <a:avLst/>
            <a:gdLst>
              <a:gd name="txL" fmla="*/ 0 w 1017"/>
              <a:gd name="txT" fmla="*/ 0 h 65"/>
              <a:gd name="txR" fmla="*/ 1017 w 1017"/>
              <a:gd name="txB" fmla="*/ 65 h 65"/>
            </a:gdLst>
            <a:ahLst/>
            <a:cxnLst>
              <a:cxn ang="0">
                <a:pos x="0" y="2147483647"/>
              </a:cxn>
              <a:cxn ang="0">
                <a:pos x="2147483647" y="0"/>
              </a:cxn>
            </a:cxnLst>
            <a:rect l="txL" t="txT" r="txR" b="txB"/>
            <a:pathLst>
              <a:path w="1017" h="65">
                <a:moveTo>
                  <a:pt x="0" y="65"/>
                </a:moveTo>
                <a:lnTo>
                  <a:pt x="1017"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5617" name="Freeform 23"/>
          <p:cNvSpPr/>
          <p:nvPr/>
        </p:nvSpPr>
        <p:spPr>
          <a:xfrm>
            <a:off x="3657600" y="3081338"/>
            <a:ext cx="1614488" cy="103187"/>
          </a:xfrm>
          <a:custGeom>
            <a:avLst/>
            <a:gdLst>
              <a:gd name="txL" fmla="*/ 0 w 1017"/>
              <a:gd name="txT" fmla="*/ 0 h 65"/>
              <a:gd name="txR" fmla="*/ 1017 w 1017"/>
              <a:gd name="txB" fmla="*/ 65 h 65"/>
            </a:gdLst>
            <a:ahLst/>
            <a:cxnLst>
              <a:cxn ang="0">
                <a:pos x="0" y="2147483647"/>
              </a:cxn>
              <a:cxn ang="0">
                <a:pos x="2147483647" y="0"/>
              </a:cxn>
            </a:cxnLst>
            <a:rect l="txL" t="txT" r="txR" b="txB"/>
            <a:pathLst>
              <a:path w="1017" h="65">
                <a:moveTo>
                  <a:pt x="0" y="65"/>
                </a:moveTo>
                <a:lnTo>
                  <a:pt x="1017"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5618" name="Freeform 24"/>
          <p:cNvSpPr/>
          <p:nvPr/>
        </p:nvSpPr>
        <p:spPr>
          <a:xfrm>
            <a:off x="3776663" y="2819400"/>
            <a:ext cx="1709737" cy="55563"/>
          </a:xfrm>
          <a:custGeom>
            <a:avLst/>
            <a:gdLst>
              <a:gd name="txL" fmla="*/ 0 w 1077"/>
              <a:gd name="txT" fmla="*/ 0 h 35"/>
              <a:gd name="txR" fmla="*/ 1077 w 1077"/>
              <a:gd name="txB" fmla="*/ 35 h 35"/>
            </a:gdLst>
            <a:ahLst/>
            <a:cxnLst>
              <a:cxn ang="0">
                <a:pos x="0" y="2147483647"/>
              </a:cxn>
              <a:cxn ang="0">
                <a:pos x="2147483647" y="0"/>
              </a:cxn>
            </a:cxnLst>
            <a:rect l="txL" t="txT" r="txR" b="txB"/>
            <a:pathLst>
              <a:path w="1077" h="35">
                <a:moveTo>
                  <a:pt x="0" y="35"/>
                </a:moveTo>
                <a:lnTo>
                  <a:pt x="1077"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5619" name="Freeform 25"/>
          <p:cNvSpPr/>
          <p:nvPr/>
        </p:nvSpPr>
        <p:spPr>
          <a:xfrm>
            <a:off x="3581400" y="2286000"/>
            <a:ext cx="1790700" cy="52388"/>
          </a:xfrm>
          <a:custGeom>
            <a:avLst/>
            <a:gdLst>
              <a:gd name="txL" fmla="*/ 0 w 1128"/>
              <a:gd name="txT" fmla="*/ 0 h 33"/>
              <a:gd name="txR" fmla="*/ 1128 w 1128"/>
              <a:gd name="txB" fmla="*/ 33 h 33"/>
            </a:gdLst>
            <a:ahLst/>
            <a:cxnLst>
              <a:cxn ang="0">
                <a:pos x="0" y="2147483647"/>
              </a:cxn>
              <a:cxn ang="0">
                <a:pos x="2147483647" y="0"/>
              </a:cxn>
            </a:cxnLst>
            <a:rect l="txL" t="txT" r="txR" b="txB"/>
            <a:pathLst>
              <a:path w="1128" h="33">
                <a:moveTo>
                  <a:pt x="0" y="33"/>
                </a:moveTo>
                <a:lnTo>
                  <a:pt x="1128"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5620" name="Freeform 26"/>
          <p:cNvSpPr/>
          <p:nvPr/>
        </p:nvSpPr>
        <p:spPr>
          <a:xfrm>
            <a:off x="3429000" y="2133600"/>
            <a:ext cx="1790700" cy="52388"/>
          </a:xfrm>
          <a:custGeom>
            <a:avLst/>
            <a:gdLst>
              <a:gd name="txL" fmla="*/ 0 w 1128"/>
              <a:gd name="txT" fmla="*/ 0 h 33"/>
              <a:gd name="txR" fmla="*/ 1128 w 1128"/>
              <a:gd name="txB" fmla="*/ 33 h 33"/>
            </a:gdLst>
            <a:ahLst/>
            <a:cxnLst>
              <a:cxn ang="0">
                <a:pos x="0" y="2147483647"/>
              </a:cxn>
              <a:cxn ang="0">
                <a:pos x="2147483647" y="0"/>
              </a:cxn>
            </a:cxnLst>
            <a:rect l="txL" t="txT" r="txR" b="txB"/>
            <a:pathLst>
              <a:path w="1128" h="33">
                <a:moveTo>
                  <a:pt x="0" y="33"/>
                </a:moveTo>
                <a:lnTo>
                  <a:pt x="1128"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5621" name="Freeform 27"/>
          <p:cNvSpPr/>
          <p:nvPr/>
        </p:nvSpPr>
        <p:spPr>
          <a:xfrm>
            <a:off x="3733800" y="1958975"/>
            <a:ext cx="1785938" cy="174625"/>
          </a:xfrm>
          <a:custGeom>
            <a:avLst/>
            <a:gdLst>
              <a:gd name="txL" fmla="*/ 0 w 1125"/>
              <a:gd name="txT" fmla="*/ 0 h 110"/>
              <a:gd name="txR" fmla="*/ 1125 w 1125"/>
              <a:gd name="txB" fmla="*/ 110 h 110"/>
            </a:gdLst>
            <a:ahLst/>
            <a:cxnLst>
              <a:cxn ang="0">
                <a:pos x="0" y="2147483647"/>
              </a:cxn>
              <a:cxn ang="0">
                <a:pos x="2147483647" y="0"/>
              </a:cxn>
            </a:cxnLst>
            <a:rect l="txL" t="txT" r="txR" b="txB"/>
            <a:pathLst>
              <a:path w="1125" h="110">
                <a:moveTo>
                  <a:pt x="0" y="110"/>
                </a:moveTo>
                <a:lnTo>
                  <a:pt x="1125"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5622" name="Freeform 28"/>
          <p:cNvSpPr/>
          <p:nvPr/>
        </p:nvSpPr>
        <p:spPr>
          <a:xfrm>
            <a:off x="2362200" y="2438400"/>
            <a:ext cx="3878263" cy="609600"/>
          </a:xfrm>
          <a:custGeom>
            <a:avLst/>
            <a:gdLst>
              <a:gd name="txL" fmla="*/ 0 w 2443"/>
              <a:gd name="txT" fmla="*/ 0 h 384"/>
              <a:gd name="txR" fmla="*/ 2443 w 2443"/>
              <a:gd name="txB" fmla="*/ 384 h 384"/>
            </a:gdLst>
            <a:ahLst/>
            <a:cxnLst>
              <a:cxn ang="0">
                <a:pos x="0" y="0"/>
              </a:cxn>
              <a:cxn ang="0">
                <a:pos x="2147483647" y="2147483647"/>
              </a:cxn>
            </a:cxnLst>
            <a:rect l="txL" t="txT" r="txR" b="txB"/>
            <a:pathLst>
              <a:path w="2443" h="384">
                <a:moveTo>
                  <a:pt x="0" y="0"/>
                </a:moveTo>
                <a:lnTo>
                  <a:pt x="2443" y="384"/>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5623" name="Freeform 29"/>
          <p:cNvSpPr/>
          <p:nvPr/>
        </p:nvSpPr>
        <p:spPr>
          <a:xfrm>
            <a:off x="2286000" y="2786063"/>
            <a:ext cx="5392738" cy="414337"/>
          </a:xfrm>
          <a:custGeom>
            <a:avLst/>
            <a:gdLst>
              <a:gd name="txL" fmla="*/ 0 w 3397"/>
              <a:gd name="txT" fmla="*/ 0 h 261"/>
              <a:gd name="txR" fmla="*/ 3397 w 3397"/>
              <a:gd name="txB" fmla="*/ 261 h 261"/>
            </a:gdLst>
            <a:ahLst/>
            <a:cxnLst>
              <a:cxn ang="0">
                <a:pos x="0" y="2147483647"/>
              </a:cxn>
              <a:cxn ang="0">
                <a:pos x="2147483647" y="0"/>
              </a:cxn>
            </a:cxnLst>
            <a:rect l="txL" t="txT" r="txR" b="txB"/>
            <a:pathLst>
              <a:path w="3397" h="261">
                <a:moveTo>
                  <a:pt x="0" y="261"/>
                </a:moveTo>
                <a:lnTo>
                  <a:pt x="3397"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5624" name="Freeform 30"/>
          <p:cNvSpPr/>
          <p:nvPr/>
        </p:nvSpPr>
        <p:spPr>
          <a:xfrm>
            <a:off x="1335088" y="3149600"/>
            <a:ext cx="6124575" cy="246063"/>
          </a:xfrm>
          <a:custGeom>
            <a:avLst/>
            <a:gdLst>
              <a:gd name="txL" fmla="*/ 0 w 3858"/>
              <a:gd name="txT" fmla="*/ 0 h 155"/>
              <a:gd name="txR" fmla="*/ 3858 w 3858"/>
              <a:gd name="txB" fmla="*/ 155 h 155"/>
            </a:gdLst>
            <a:ahLst/>
            <a:cxnLst>
              <a:cxn ang="0">
                <a:pos x="0" y="0"/>
              </a:cxn>
              <a:cxn ang="0">
                <a:pos x="2147483647" y="2147483647"/>
              </a:cxn>
            </a:cxnLst>
            <a:rect l="txL" t="txT" r="txR" b="txB"/>
            <a:pathLst>
              <a:path w="3858" h="155">
                <a:moveTo>
                  <a:pt x="0" y="0"/>
                </a:moveTo>
                <a:lnTo>
                  <a:pt x="3858" y="155"/>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5625" name="Freeform 31"/>
          <p:cNvSpPr/>
          <p:nvPr/>
        </p:nvSpPr>
        <p:spPr>
          <a:xfrm>
            <a:off x="1114425" y="2819400"/>
            <a:ext cx="5243513" cy="795338"/>
          </a:xfrm>
          <a:custGeom>
            <a:avLst/>
            <a:gdLst>
              <a:gd name="txL" fmla="*/ 0 w 3303"/>
              <a:gd name="txT" fmla="*/ 0 h 501"/>
              <a:gd name="txR" fmla="*/ 3303 w 3303"/>
              <a:gd name="txB" fmla="*/ 501 h 501"/>
            </a:gdLst>
            <a:ahLst/>
            <a:cxnLst>
              <a:cxn ang="0">
                <a:pos x="0" y="0"/>
              </a:cxn>
              <a:cxn ang="0">
                <a:pos x="2147483647" y="2147483647"/>
              </a:cxn>
            </a:cxnLst>
            <a:rect l="txL" t="txT" r="txR" b="txB"/>
            <a:pathLst>
              <a:path w="3303" h="501">
                <a:moveTo>
                  <a:pt x="0" y="0"/>
                </a:moveTo>
                <a:lnTo>
                  <a:pt x="3303" y="501"/>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5626" name="Freeform 32"/>
          <p:cNvSpPr/>
          <p:nvPr/>
        </p:nvSpPr>
        <p:spPr>
          <a:xfrm>
            <a:off x="1770063" y="2627313"/>
            <a:ext cx="4949825" cy="203200"/>
          </a:xfrm>
          <a:custGeom>
            <a:avLst/>
            <a:gdLst>
              <a:gd name="txL" fmla="*/ 0 w 3118"/>
              <a:gd name="txT" fmla="*/ 0 h 128"/>
              <a:gd name="txR" fmla="*/ 3118 w 3118"/>
              <a:gd name="txB" fmla="*/ 128 h 128"/>
            </a:gdLst>
            <a:ahLst/>
            <a:cxnLst>
              <a:cxn ang="0">
                <a:pos x="0" y="2147483647"/>
              </a:cxn>
              <a:cxn ang="0">
                <a:pos x="2147483647" y="0"/>
              </a:cxn>
            </a:cxnLst>
            <a:rect l="txL" t="txT" r="txR" b="txB"/>
            <a:pathLst>
              <a:path w="3118" h="128">
                <a:moveTo>
                  <a:pt x="0" y="128"/>
                </a:moveTo>
                <a:lnTo>
                  <a:pt x="3118"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5627" name="Freeform 33"/>
          <p:cNvSpPr/>
          <p:nvPr/>
        </p:nvSpPr>
        <p:spPr>
          <a:xfrm>
            <a:off x="1447800" y="2278063"/>
            <a:ext cx="4154488" cy="1285875"/>
          </a:xfrm>
          <a:custGeom>
            <a:avLst/>
            <a:gdLst>
              <a:gd name="txL" fmla="*/ 0 w 2617"/>
              <a:gd name="txT" fmla="*/ 0 h 810"/>
              <a:gd name="txR" fmla="*/ 2617 w 2617"/>
              <a:gd name="txB" fmla="*/ 810 h 810"/>
            </a:gdLst>
            <a:ahLst/>
            <a:cxnLst>
              <a:cxn ang="0">
                <a:pos x="0" y="2147483647"/>
              </a:cxn>
              <a:cxn ang="0">
                <a:pos x="2147483647" y="0"/>
              </a:cxn>
            </a:cxnLst>
            <a:rect l="txL" t="txT" r="txR" b="txB"/>
            <a:pathLst>
              <a:path w="2617" h="810">
                <a:moveTo>
                  <a:pt x="0" y="810"/>
                </a:moveTo>
                <a:lnTo>
                  <a:pt x="2617"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5628" name="Freeform 34"/>
          <p:cNvSpPr/>
          <p:nvPr/>
        </p:nvSpPr>
        <p:spPr>
          <a:xfrm>
            <a:off x="3787775" y="1944688"/>
            <a:ext cx="1436688" cy="1568450"/>
          </a:xfrm>
          <a:custGeom>
            <a:avLst/>
            <a:gdLst>
              <a:gd name="txL" fmla="*/ 0 w 905"/>
              <a:gd name="txT" fmla="*/ 0 h 988"/>
              <a:gd name="txR" fmla="*/ 905 w 905"/>
              <a:gd name="txB" fmla="*/ 988 h 988"/>
            </a:gdLst>
            <a:ahLst/>
            <a:cxnLst>
              <a:cxn ang="0">
                <a:pos x="0" y="2147483647"/>
              </a:cxn>
              <a:cxn ang="0">
                <a:pos x="2147483647" y="0"/>
              </a:cxn>
            </a:cxnLst>
            <a:rect l="txL" t="txT" r="txR" b="txB"/>
            <a:pathLst>
              <a:path w="905" h="988">
                <a:moveTo>
                  <a:pt x="0" y="988"/>
                </a:moveTo>
                <a:lnTo>
                  <a:pt x="905"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5629" name="Freeform 35"/>
          <p:cNvSpPr/>
          <p:nvPr/>
        </p:nvSpPr>
        <p:spPr>
          <a:xfrm>
            <a:off x="990600" y="2481263"/>
            <a:ext cx="6688138" cy="795337"/>
          </a:xfrm>
          <a:custGeom>
            <a:avLst/>
            <a:gdLst>
              <a:gd name="txL" fmla="*/ 0 w 4213"/>
              <a:gd name="txT" fmla="*/ 0 h 501"/>
              <a:gd name="txR" fmla="*/ 4213 w 4213"/>
              <a:gd name="txB" fmla="*/ 501 h 501"/>
            </a:gdLst>
            <a:ahLst/>
            <a:cxnLst>
              <a:cxn ang="0">
                <a:pos x="0" y="2147483647"/>
              </a:cxn>
              <a:cxn ang="0">
                <a:pos x="2147483647" y="0"/>
              </a:cxn>
            </a:cxnLst>
            <a:rect l="txL" t="txT" r="txR" b="txB"/>
            <a:pathLst>
              <a:path w="4213" h="501">
                <a:moveTo>
                  <a:pt x="0" y="501"/>
                </a:moveTo>
                <a:lnTo>
                  <a:pt x="4213"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5630" name="Freeform 36"/>
          <p:cNvSpPr/>
          <p:nvPr/>
        </p:nvSpPr>
        <p:spPr>
          <a:xfrm>
            <a:off x="1495425" y="3106738"/>
            <a:ext cx="6081713" cy="474662"/>
          </a:xfrm>
          <a:custGeom>
            <a:avLst/>
            <a:gdLst>
              <a:gd name="txL" fmla="*/ 0 w 3831"/>
              <a:gd name="txT" fmla="*/ 0 h 299"/>
              <a:gd name="txR" fmla="*/ 3831 w 3831"/>
              <a:gd name="txB" fmla="*/ 299 h 299"/>
            </a:gdLst>
            <a:ahLst/>
            <a:cxnLst>
              <a:cxn ang="0">
                <a:pos x="0" y="2147483647"/>
              </a:cxn>
              <a:cxn ang="0">
                <a:pos x="2147483647" y="0"/>
              </a:cxn>
            </a:cxnLst>
            <a:rect l="txL" t="txT" r="txR" b="txB"/>
            <a:pathLst>
              <a:path w="3831" h="299">
                <a:moveTo>
                  <a:pt x="0" y="299"/>
                </a:moveTo>
                <a:lnTo>
                  <a:pt x="3831"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5631" name="Freeform 37"/>
          <p:cNvSpPr/>
          <p:nvPr/>
        </p:nvSpPr>
        <p:spPr>
          <a:xfrm>
            <a:off x="4354513" y="2903538"/>
            <a:ext cx="3556000" cy="623887"/>
          </a:xfrm>
          <a:custGeom>
            <a:avLst/>
            <a:gdLst>
              <a:gd name="txL" fmla="*/ 0 w 2240"/>
              <a:gd name="txT" fmla="*/ 0 h 393"/>
              <a:gd name="txR" fmla="*/ 2240 w 2240"/>
              <a:gd name="txB" fmla="*/ 393 h 393"/>
            </a:gdLst>
            <a:ahLst/>
            <a:cxnLst>
              <a:cxn ang="0">
                <a:pos x="0" y="2147483647"/>
              </a:cxn>
              <a:cxn ang="0">
                <a:pos x="2147483647" y="0"/>
              </a:cxn>
            </a:cxnLst>
            <a:rect l="txL" t="txT" r="txR" b="txB"/>
            <a:pathLst>
              <a:path w="2240" h="393">
                <a:moveTo>
                  <a:pt x="0" y="393"/>
                </a:moveTo>
                <a:lnTo>
                  <a:pt x="2240"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5632" name="Freeform 38"/>
          <p:cNvSpPr/>
          <p:nvPr/>
        </p:nvSpPr>
        <p:spPr>
          <a:xfrm>
            <a:off x="4224338" y="2540000"/>
            <a:ext cx="3454400" cy="668338"/>
          </a:xfrm>
          <a:custGeom>
            <a:avLst/>
            <a:gdLst>
              <a:gd name="txL" fmla="*/ 0 w 2176"/>
              <a:gd name="txT" fmla="*/ 0 h 421"/>
              <a:gd name="txR" fmla="*/ 2176 w 2176"/>
              <a:gd name="txB" fmla="*/ 421 h 421"/>
            </a:gdLst>
            <a:ahLst/>
            <a:cxnLst>
              <a:cxn ang="0">
                <a:pos x="0" y="2147483647"/>
              </a:cxn>
              <a:cxn ang="0">
                <a:pos x="2147483647" y="0"/>
              </a:cxn>
            </a:cxnLst>
            <a:rect l="txL" t="txT" r="txR" b="txB"/>
            <a:pathLst>
              <a:path w="2176" h="421">
                <a:moveTo>
                  <a:pt x="0" y="421"/>
                </a:moveTo>
                <a:lnTo>
                  <a:pt x="2176"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5633" name="Freeform 39"/>
          <p:cNvSpPr/>
          <p:nvPr/>
        </p:nvSpPr>
        <p:spPr>
          <a:xfrm>
            <a:off x="2590800" y="2362200"/>
            <a:ext cx="3694113" cy="33338"/>
          </a:xfrm>
          <a:custGeom>
            <a:avLst/>
            <a:gdLst>
              <a:gd name="txL" fmla="*/ 0 w 2327"/>
              <a:gd name="txT" fmla="*/ 0 h 21"/>
              <a:gd name="txR" fmla="*/ 2327 w 2327"/>
              <a:gd name="txB" fmla="*/ 21 h 21"/>
            </a:gdLst>
            <a:ahLst/>
            <a:cxnLst>
              <a:cxn ang="0">
                <a:pos x="0" y="0"/>
              </a:cxn>
              <a:cxn ang="0">
                <a:pos x="2147483647" y="2147483647"/>
              </a:cxn>
            </a:cxnLst>
            <a:rect l="txL" t="txT" r="txR" b="txB"/>
            <a:pathLst>
              <a:path w="2327" h="21">
                <a:moveTo>
                  <a:pt x="0" y="0"/>
                </a:moveTo>
                <a:lnTo>
                  <a:pt x="2327" y="21"/>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5634" name="Freeform 40"/>
          <p:cNvSpPr/>
          <p:nvPr/>
        </p:nvSpPr>
        <p:spPr>
          <a:xfrm>
            <a:off x="914400" y="2286000"/>
            <a:ext cx="6908800" cy="1095375"/>
          </a:xfrm>
          <a:custGeom>
            <a:avLst/>
            <a:gdLst>
              <a:gd name="txL" fmla="*/ 0 w 4352"/>
              <a:gd name="txT" fmla="*/ 0 h 690"/>
              <a:gd name="txR" fmla="*/ 4352 w 4352"/>
              <a:gd name="txB" fmla="*/ 690 h 690"/>
            </a:gdLst>
            <a:ahLst/>
            <a:cxnLst>
              <a:cxn ang="0">
                <a:pos x="0" y="0"/>
              </a:cxn>
              <a:cxn ang="0">
                <a:pos x="2147483647" y="2147483647"/>
              </a:cxn>
            </a:cxnLst>
            <a:rect l="txL" t="txT" r="txR" b="txB"/>
            <a:pathLst>
              <a:path w="4352" h="690">
                <a:moveTo>
                  <a:pt x="0" y="0"/>
                </a:moveTo>
                <a:lnTo>
                  <a:pt x="4352" y="69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5635" name="Freeform 41"/>
          <p:cNvSpPr/>
          <p:nvPr/>
        </p:nvSpPr>
        <p:spPr>
          <a:xfrm>
            <a:off x="2257425" y="2878138"/>
            <a:ext cx="5884863" cy="198437"/>
          </a:xfrm>
          <a:custGeom>
            <a:avLst/>
            <a:gdLst>
              <a:gd name="txL" fmla="*/ 0 w 3707"/>
              <a:gd name="txT" fmla="*/ 0 h 125"/>
              <a:gd name="txR" fmla="*/ 3707 w 3707"/>
              <a:gd name="txB" fmla="*/ 125 h 125"/>
            </a:gdLst>
            <a:ahLst/>
            <a:cxnLst>
              <a:cxn ang="0">
                <a:pos x="0" y="0"/>
              </a:cxn>
              <a:cxn ang="0">
                <a:pos x="2147483647" y="2147483647"/>
              </a:cxn>
            </a:cxnLst>
            <a:rect l="txL" t="txT" r="txR" b="txB"/>
            <a:pathLst>
              <a:path w="3707" h="125">
                <a:moveTo>
                  <a:pt x="0" y="0"/>
                </a:moveTo>
                <a:lnTo>
                  <a:pt x="3707" y="125"/>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5636" name="Rectangle 2"/>
          <p:cNvSpPr>
            <a:spLocks noGrp="1"/>
          </p:cNvSpPr>
          <p:nvPr>
            <p:ph type="title"/>
          </p:nvPr>
        </p:nvSpPr>
        <p:spPr>
          <a:xfrm>
            <a:off x="838200" y="6252"/>
            <a:ext cx="8229600" cy="1143000"/>
          </a:xfrm>
        </p:spPr>
        <p:txBody>
          <a:bodyPr vert="horz" wrap="square" lIns="91440" tIns="45720" rIns="91440" bIns="45720" anchor="ctr" anchorCtr="0"/>
          <a:lstStyle/>
          <a:p>
            <a:pPr eaLnBrk="1" hangingPunct="1"/>
            <a:r>
              <a:rPr lang="zh-CN" altLang="en-US" dirty="0"/>
              <a:t>基于特征的图像对准的过程</a:t>
            </a:r>
            <a:endParaRPr lang="en-US" altLang="zh-C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SIFT2"/>
          <p:cNvPicPr/>
          <p:nvPr/>
        </p:nvPicPr>
        <p:blipFill>
          <a:blip r:embed="rId1"/>
          <a:stretch>
            <a:fillRect/>
          </a:stretch>
        </p:blipFill>
        <p:spPr>
          <a:xfrm>
            <a:off x="4648200" y="995363"/>
            <a:ext cx="3675063" cy="2660650"/>
          </a:xfrm>
          <a:prstGeom prst="rect">
            <a:avLst/>
          </a:prstGeom>
          <a:noFill/>
          <a:ln w="9525">
            <a:noFill/>
          </a:ln>
        </p:spPr>
      </p:pic>
      <p:pic>
        <p:nvPicPr>
          <p:cNvPr id="26627" name="Picture 3" descr="SIFT1"/>
          <p:cNvPicPr>
            <a:picLocks noChangeAspect="1"/>
          </p:cNvPicPr>
          <p:nvPr/>
        </p:nvPicPr>
        <p:blipFill>
          <a:blip r:embed="rId2"/>
          <a:stretch>
            <a:fillRect/>
          </a:stretch>
        </p:blipFill>
        <p:spPr>
          <a:xfrm>
            <a:off x="838200" y="995363"/>
            <a:ext cx="3675063" cy="2663825"/>
          </a:xfrm>
          <a:prstGeom prst="rect">
            <a:avLst/>
          </a:prstGeom>
          <a:noFill/>
          <a:ln w="9525">
            <a:noFill/>
          </a:ln>
        </p:spPr>
      </p:pic>
      <p:sp>
        <p:nvSpPr>
          <p:cNvPr id="26628" name="Rectangle 5"/>
          <p:cNvSpPr>
            <a:spLocks noGrp="1"/>
          </p:cNvSpPr>
          <p:nvPr>
            <p:ph idx="1"/>
          </p:nvPr>
        </p:nvSpPr>
        <p:spPr>
          <a:xfrm>
            <a:off x="685800" y="3733800"/>
            <a:ext cx="7772400" cy="3124200"/>
          </a:xfrm>
        </p:spPr>
        <p:txBody>
          <a:bodyPr vert="horz" wrap="square" lIns="91440" tIns="45720" rIns="91440" bIns="45720" anchor="t" anchorCtr="0"/>
          <a:lstStyle/>
          <a:p>
            <a:pPr marL="457200" indent="-457200" eaLnBrk="1" hangingPunct="1">
              <a:buFontTx/>
              <a:buChar char="•"/>
            </a:pPr>
            <a:r>
              <a:rPr lang="zh-CN" altLang="en-US" dirty="0"/>
              <a:t>提取特征</a:t>
            </a:r>
            <a:endParaRPr lang="en-US" altLang="zh-CN" dirty="0"/>
          </a:p>
          <a:p>
            <a:pPr marL="457200" indent="-457200" eaLnBrk="1" hangingPunct="1">
              <a:buFontTx/>
              <a:buChar char="•"/>
            </a:pPr>
            <a:r>
              <a:rPr lang="zh-CN" altLang="en-US" dirty="0"/>
              <a:t>特征匹配</a:t>
            </a:r>
            <a:endParaRPr lang="en-US" altLang="zh-CN" dirty="0"/>
          </a:p>
          <a:p>
            <a:pPr marL="457200" indent="-457200" eaLnBrk="1" hangingPunct="1">
              <a:buFontTx/>
              <a:buChar char="•"/>
            </a:pPr>
            <a:r>
              <a:rPr lang="zh-CN" altLang="en-US" dirty="0"/>
              <a:t>迭代</a:t>
            </a:r>
            <a:r>
              <a:rPr lang="en-US" altLang="zh-CN" dirty="0"/>
              <a:t>:</a:t>
            </a:r>
            <a:endParaRPr lang="en-US" altLang="zh-CN" dirty="0"/>
          </a:p>
          <a:p>
            <a:pPr marL="838200" lvl="1" indent="-381000" eaLnBrk="1" hangingPunct="1">
              <a:buFont typeface="Arial" panose="020B0604020202020204" pitchFamily="34" charset="0"/>
              <a:buChar char="–"/>
            </a:pPr>
            <a:r>
              <a:rPr lang="zh-CN" altLang="en-US" dirty="0"/>
              <a:t>选择三个特征点对，得到初始变换</a:t>
            </a:r>
            <a:r>
              <a:rPr lang="en-US" altLang="zh-CN" i="1" dirty="0"/>
              <a:t>T</a:t>
            </a:r>
            <a:endParaRPr lang="en-US" altLang="zh-CN" dirty="0"/>
          </a:p>
          <a:p>
            <a:pPr marL="457200" indent="-457200" eaLnBrk="1" hangingPunct="1">
              <a:buFontTx/>
              <a:buChar char="•"/>
            </a:pPr>
            <a:endParaRPr lang="en-US" altLang="zh-CN" dirty="0"/>
          </a:p>
        </p:txBody>
      </p:sp>
      <p:sp>
        <p:nvSpPr>
          <p:cNvPr id="26629" name="Line 7"/>
          <p:cNvSpPr/>
          <p:nvPr/>
        </p:nvSpPr>
        <p:spPr>
          <a:xfrm flipV="1">
            <a:off x="3289300" y="1828800"/>
            <a:ext cx="1905000" cy="152400"/>
          </a:xfrm>
          <a:prstGeom prst="line">
            <a:avLst/>
          </a:prstGeom>
          <a:ln w="28575" cap="flat" cmpd="sng">
            <a:solidFill>
              <a:srgbClr val="FF0000"/>
            </a:solidFill>
            <a:prstDash val="solid"/>
            <a:headEnd type="triangle" w="med" len="med"/>
            <a:tailEnd type="triangle" w="med" len="med"/>
          </a:ln>
        </p:spPr>
      </p:sp>
      <p:sp>
        <p:nvSpPr>
          <p:cNvPr id="26630" name="Line 8"/>
          <p:cNvSpPr/>
          <p:nvPr/>
        </p:nvSpPr>
        <p:spPr>
          <a:xfrm>
            <a:off x="4232275" y="2098675"/>
            <a:ext cx="1816100" cy="14288"/>
          </a:xfrm>
          <a:prstGeom prst="line">
            <a:avLst/>
          </a:prstGeom>
          <a:ln w="28575" cap="flat" cmpd="sng">
            <a:solidFill>
              <a:srgbClr val="FF0000"/>
            </a:solidFill>
            <a:prstDash val="solid"/>
            <a:headEnd type="triangle" w="med" len="med"/>
            <a:tailEnd type="triangle" w="med" len="med"/>
          </a:ln>
        </p:spPr>
      </p:sp>
      <p:sp>
        <p:nvSpPr>
          <p:cNvPr id="26631" name="Freeform 13"/>
          <p:cNvSpPr/>
          <p:nvPr/>
        </p:nvSpPr>
        <p:spPr>
          <a:xfrm>
            <a:off x="4168775" y="2714625"/>
            <a:ext cx="1709738" cy="55563"/>
          </a:xfrm>
          <a:custGeom>
            <a:avLst/>
            <a:gdLst>
              <a:gd name="txL" fmla="*/ 0 w 1077"/>
              <a:gd name="txT" fmla="*/ 0 h 35"/>
              <a:gd name="txR" fmla="*/ 1077 w 1077"/>
              <a:gd name="txB" fmla="*/ 35 h 35"/>
            </a:gdLst>
            <a:ahLst/>
            <a:cxnLst>
              <a:cxn ang="0">
                <a:pos x="0" y="2147483647"/>
              </a:cxn>
              <a:cxn ang="0">
                <a:pos x="2147483647" y="0"/>
              </a:cxn>
            </a:cxnLst>
            <a:rect l="txL" t="txT" r="txR" b="txB"/>
            <a:pathLst>
              <a:path w="1077" h="35">
                <a:moveTo>
                  <a:pt x="0" y="35"/>
                </a:moveTo>
                <a:lnTo>
                  <a:pt x="1077"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6632" name="Rectangle 2"/>
          <p:cNvSpPr>
            <a:spLocks noGrp="1"/>
          </p:cNvSpPr>
          <p:nvPr>
            <p:ph type="title"/>
          </p:nvPr>
        </p:nvSpPr>
        <p:spPr>
          <a:xfrm>
            <a:off x="820737" y="83344"/>
            <a:ext cx="8229600" cy="1143000"/>
          </a:xfrm>
        </p:spPr>
        <p:txBody>
          <a:bodyPr vert="horz" wrap="square" lIns="91440" tIns="45720" rIns="91440" bIns="45720" anchor="ctr" anchorCtr="0"/>
          <a:lstStyle/>
          <a:p>
            <a:pPr eaLnBrk="1" hangingPunct="1"/>
            <a:r>
              <a:rPr lang="zh-CN" altLang="en-US" dirty="0"/>
              <a:t>基于特征的图像对准的过程</a:t>
            </a:r>
            <a:endParaRPr lang="en-US" altLang="zh-C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SIFT2"/>
          <p:cNvPicPr/>
          <p:nvPr/>
        </p:nvPicPr>
        <p:blipFill>
          <a:blip r:embed="rId1"/>
          <a:stretch>
            <a:fillRect/>
          </a:stretch>
        </p:blipFill>
        <p:spPr>
          <a:xfrm>
            <a:off x="4648200" y="995363"/>
            <a:ext cx="3675063" cy="2660650"/>
          </a:xfrm>
          <a:prstGeom prst="rect">
            <a:avLst/>
          </a:prstGeom>
          <a:noFill/>
          <a:ln w="9525">
            <a:noFill/>
          </a:ln>
        </p:spPr>
      </p:pic>
      <p:pic>
        <p:nvPicPr>
          <p:cNvPr id="27651" name="Picture 3" descr="SIFT1"/>
          <p:cNvPicPr>
            <a:picLocks noChangeAspect="1"/>
          </p:cNvPicPr>
          <p:nvPr/>
        </p:nvPicPr>
        <p:blipFill>
          <a:blip r:embed="rId2"/>
          <a:stretch>
            <a:fillRect/>
          </a:stretch>
        </p:blipFill>
        <p:spPr>
          <a:xfrm>
            <a:off x="838200" y="995363"/>
            <a:ext cx="3675063" cy="2663825"/>
          </a:xfrm>
          <a:prstGeom prst="rect">
            <a:avLst/>
          </a:prstGeom>
          <a:noFill/>
          <a:ln w="9525">
            <a:noFill/>
          </a:ln>
        </p:spPr>
      </p:pic>
      <p:sp>
        <p:nvSpPr>
          <p:cNvPr id="27652" name="Rectangle 5"/>
          <p:cNvSpPr>
            <a:spLocks noGrp="1"/>
          </p:cNvSpPr>
          <p:nvPr>
            <p:ph idx="1"/>
          </p:nvPr>
        </p:nvSpPr>
        <p:spPr>
          <a:xfrm>
            <a:off x="685800" y="3733800"/>
            <a:ext cx="7772400" cy="3124200"/>
          </a:xfrm>
        </p:spPr>
        <p:txBody>
          <a:bodyPr vert="horz" wrap="square" lIns="91440" tIns="45720" rIns="91440" bIns="45720" anchor="t" anchorCtr="0"/>
          <a:lstStyle/>
          <a:p>
            <a:pPr marL="457200" indent="-457200" eaLnBrk="1" hangingPunct="1">
              <a:buFontTx/>
              <a:buChar char="•"/>
            </a:pPr>
            <a:r>
              <a:rPr lang="zh-CN" altLang="en-US" dirty="0"/>
              <a:t>提取特征</a:t>
            </a:r>
            <a:endParaRPr lang="en-US" altLang="zh-CN" dirty="0"/>
          </a:p>
          <a:p>
            <a:pPr marL="457200" indent="-457200" eaLnBrk="1" hangingPunct="1">
              <a:buFontTx/>
              <a:buChar char="•"/>
            </a:pPr>
            <a:r>
              <a:rPr lang="zh-CN" altLang="en-US" dirty="0"/>
              <a:t>特征匹配</a:t>
            </a:r>
            <a:endParaRPr lang="en-US" altLang="zh-CN" dirty="0"/>
          </a:p>
          <a:p>
            <a:pPr marL="457200" indent="-457200" eaLnBrk="1" hangingPunct="1">
              <a:buFontTx/>
              <a:buChar char="•"/>
            </a:pPr>
            <a:r>
              <a:rPr lang="zh-CN" altLang="en-US" dirty="0"/>
              <a:t>迭代</a:t>
            </a:r>
            <a:r>
              <a:rPr lang="en-US" altLang="zh-CN" dirty="0"/>
              <a:t>:</a:t>
            </a:r>
            <a:endParaRPr lang="en-US" altLang="zh-CN" dirty="0"/>
          </a:p>
          <a:p>
            <a:pPr marL="838200" lvl="1" indent="-381000" eaLnBrk="1" hangingPunct="1"/>
            <a:r>
              <a:rPr lang="zh-CN" altLang="en-US" dirty="0"/>
              <a:t>选择三个特征点对，得到初始变换</a:t>
            </a:r>
            <a:r>
              <a:rPr lang="en-US" altLang="zh-CN" i="1" dirty="0"/>
              <a:t>T</a:t>
            </a:r>
            <a:endParaRPr lang="en-US" altLang="zh-CN" dirty="0"/>
          </a:p>
          <a:p>
            <a:pPr marL="838200" lvl="1" indent="-381000" eaLnBrk="1" hangingPunct="1"/>
            <a:r>
              <a:rPr lang="zh-CN" altLang="en-US" dirty="0"/>
              <a:t>利用其它特征点对，验证变换</a:t>
            </a:r>
            <a:r>
              <a:rPr lang="en-US" altLang="zh-CN" dirty="0"/>
              <a:t>T</a:t>
            </a:r>
            <a:endParaRPr lang="en-US" altLang="zh-CN" dirty="0"/>
          </a:p>
        </p:txBody>
      </p:sp>
      <p:sp>
        <p:nvSpPr>
          <p:cNvPr id="27653" name="Line 6"/>
          <p:cNvSpPr/>
          <p:nvPr/>
        </p:nvSpPr>
        <p:spPr>
          <a:xfrm flipV="1">
            <a:off x="3289300" y="1828800"/>
            <a:ext cx="1905000" cy="152400"/>
          </a:xfrm>
          <a:prstGeom prst="line">
            <a:avLst/>
          </a:prstGeom>
          <a:ln w="28575" cap="flat" cmpd="sng">
            <a:solidFill>
              <a:srgbClr val="FF0000"/>
            </a:solidFill>
            <a:prstDash val="solid"/>
            <a:headEnd type="triangle" w="med" len="med"/>
            <a:tailEnd type="triangle" w="med" len="med"/>
          </a:ln>
        </p:spPr>
      </p:sp>
      <p:sp>
        <p:nvSpPr>
          <p:cNvPr id="27654" name="Freeform 7"/>
          <p:cNvSpPr/>
          <p:nvPr/>
        </p:nvSpPr>
        <p:spPr>
          <a:xfrm>
            <a:off x="4232275" y="2046288"/>
            <a:ext cx="1790700" cy="52387"/>
          </a:xfrm>
          <a:custGeom>
            <a:avLst/>
            <a:gdLst>
              <a:gd name="txL" fmla="*/ 0 w 1128"/>
              <a:gd name="txT" fmla="*/ 0 h 33"/>
              <a:gd name="txR" fmla="*/ 1128 w 1128"/>
              <a:gd name="txB" fmla="*/ 33 h 33"/>
            </a:gdLst>
            <a:ahLst/>
            <a:cxnLst>
              <a:cxn ang="0">
                <a:pos x="0" y="2147483647"/>
              </a:cxn>
              <a:cxn ang="0">
                <a:pos x="2147483647" y="0"/>
              </a:cxn>
            </a:cxnLst>
            <a:rect l="txL" t="txT" r="txR" b="txB"/>
            <a:pathLst>
              <a:path w="1128" h="33">
                <a:moveTo>
                  <a:pt x="0" y="33"/>
                </a:moveTo>
                <a:lnTo>
                  <a:pt x="1128"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7655" name="Line 8"/>
          <p:cNvSpPr/>
          <p:nvPr/>
        </p:nvSpPr>
        <p:spPr>
          <a:xfrm flipV="1">
            <a:off x="3724275" y="3200400"/>
            <a:ext cx="1698625" cy="142875"/>
          </a:xfrm>
          <a:prstGeom prst="line">
            <a:avLst/>
          </a:prstGeom>
          <a:ln w="28575" cap="flat" cmpd="sng">
            <a:solidFill>
              <a:srgbClr val="FF0000"/>
            </a:solidFill>
            <a:prstDash val="solid"/>
            <a:headEnd type="triangle" w="med" len="med"/>
            <a:tailEnd type="triangle" w="med" len="med"/>
          </a:ln>
        </p:spPr>
      </p:sp>
      <p:sp>
        <p:nvSpPr>
          <p:cNvPr id="27656" name="Freeform 9"/>
          <p:cNvSpPr/>
          <p:nvPr/>
        </p:nvSpPr>
        <p:spPr>
          <a:xfrm>
            <a:off x="4154488" y="2608263"/>
            <a:ext cx="1733550" cy="47625"/>
          </a:xfrm>
          <a:custGeom>
            <a:avLst/>
            <a:gdLst>
              <a:gd name="txL" fmla="*/ 0 w 1092"/>
              <a:gd name="txT" fmla="*/ 0 h 30"/>
              <a:gd name="txR" fmla="*/ 1092 w 1092"/>
              <a:gd name="txB" fmla="*/ 30 h 30"/>
            </a:gdLst>
            <a:ahLst/>
            <a:cxnLst>
              <a:cxn ang="0">
                <a:pos x="0" y="2147483647"/>
              </a:cxn>
              <a:cxn ang="0">
                <a:pos x="2147483647" y="0"/>
              </a:cxn>
            </a:cxnLst>
            <a:rect l="txL" t="txT" r="txR" b="txB"/>
            <a:pathLst>
              <a:path w="1092" h="30">
                <a:moveTo>
                  <a:pt x="0" y="30"/>
                </a:moveTo>
                <a:lnTo>
                  <a:pt x="1092"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7657" name="Line 10"/>
          <p:cNvSpPr/>
          <p:nvPr/>
        </p:nvSpPr>
        <p:spPr>
          <a:xfrm flipV="1">
            <a:off x="3444875" y="2324100"/>
            <a:ext cx="1825625" cy="130175"/>
          </a:xfrm>
          <a:prstGeom prst="line">
            <a:avLst/>
          </a:prstGeom>
          <a:ln w="28575" cap="flat" cmpd="sng">
            <a:solidFill>
              <a:srgbClr val="FF0000"/>
            </a:solidFill>
            <a:prstDash val="solid"/>
            <a:headEnd type="triangle" w="med" len="med"/>
            <a:tailEnd type="triangle" w="med" len="med"/>
          </a:ln>
        </p:spPr>
      </p:sp>
      <p:sp>
        <p:nvSpPr>
          <p:cNvPr id="27658" name="Freeform 11"/>
          <p:cNvSpPr/>
          <p:nvPr/>
        </p:nvSpPr>
        <p:spPr>
          <a:xfrm>
            <a:off x="4016375" y="2928938"/>
            <a:ext cx="1614488" cy="103187"/>
          </a:xfrm>
          <a:custGeom>
            <a:avLst/>
            <a:gdLst>
              <a:gd name="txL" fmla="*/ 0 w 1017"/>
              <a:gd name="txT" fmla="*/ 0 h 65"/>
              <a:gd name="txR" fmla="*/ 1017 w 1017"/>
              <a:gd name="txB" fmla="*/ 65 h 65"/>
            </a:gdLst>
            <a:ahLst/>
            <a:cxnLst>
              <a:cxn ang="0">
                <a:pos x="0" y="2147483647"/>
              </a:cxn>
              <a:cxn ang="0">
                <a:pos x="2147483647" y="0"/>
              </a:cxn>
            </a:cxnLst>
            <a:rect l="txL" t="txT" r="txR" b="txB"/>
            <a:pathLst>
              <a:path w="1017" h="65">
                <a:moveTo>
                  <a:pt x="0" y="65"/>
                </a:moveTo>
                <a:lnTo>
                  <a:pt x="1017"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7659" name="Freeform 12"/>
          <p:cNvSpPr/>
          <p:nvPr/>
        </p:nvSpPr>
        <p:spPr>
          <a:xfrm>
            <a:off x="3048000" y="1958975"/>
            <a:ext cx="1785938" cy="174625"/>
          </a:xfrm>
          <a:custGeom>
            <a:avLst/>
            <a:gdLst>
              <a:gd name="txL" fmla="*/ 0 w 1125"/>
              <a:gd name="txT" fmla="*/ 0 h 110"/>
              <a:gd name="txR" fmla="*/ 1125 w 1125"/>
              <a:gd name="txB" fmla="*/ 110 h 110"/>
            </a:gdLst>
            <a:ahLst/>
            <a:cxnLst>
              <a:cxn ang="0">
                <a:pos x="0" y="2147483647"/>
              </a:cxn>
              <a:cxn ang="0">
                <a:pos x="2147483647" y="0"/>
              </a:cxn>
            </a:cxnLst>
            <a:rect l="txL" t="txT" r="txR" b="txB"/>
            <a:pathLst>
              <a:path w="1125" h="110">
                <a:moveTo>
                  <a:pt x="0" y="110"/>
                </a:moveTo>
                <a:lnTo>
                  <a:pt x="1125"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7660" name="Freeform 13"/>
          <p:cNvSpPr/>
          <p:nvPr/>
        </p:nvSpPr>
        <p:spPr>
          <a:xfrm>
            <a:off x="4168775" y="2714625"/>
            <a:ext cx="1709738" cy="55563"/>
          </a:xfrm>
          <a:custGeom>
            <a:avLst/>
            <a:gdLst>
              <a:gd name="txL" fmla="*/ 0 w 1077"/>
              <a:gd name="txT" fmla="*/ 0 h 35"/>
              <a:gd name="txR" fmla="*/ 1077 w 1077"/>
              <a:gd name="txB" fmla="*/ 35 h 35"/>
            </a:gdLst>
            <a:ahLst/>
            <a:cxnLst>
              <a:cxn ang="0">
                <a:pos x="0" y="2147483647"/>
              </a:cxn>
              <a:cxn ang="0">
                <a:pos x="2147483647" y="0"/>
              </a:cxn>
            </a:cxnLst>
            <a:rect l="txL" t="txT" r="txR" b="txB"/>
            <a:pathLst>
              <a:path w="1077" h="35">
                <a:moveTo>
                  <a:pt x="0" y="35"/>
                </a:moveTo>
                <a:lnTo>
                  <a:pt x="1077"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7661" name="Freeform 14"/>
          <p:cNvSpPr/>
          <p:nvPr/>
        </p:nvSpPr>
        <p:spPr>
          <a:xfrm>
            <a:off x="4419600" y="2157413"/>
            <a:ext cx="1790700" cy="52387"/>
          </a:xfrm>
          <a:custGeom>
            <a:avLst/>
            <a:gdLst>
              <a:gd name="txL" fmla="*/ 0 w 1128"/>
              <a:gd name="txT" fmla="*/ 0 h 33"/>
              <a:gd name="txR" fmla="*/ 1128 w 1128"/>
              <a:gd name="txB" fmla="*/ 33 h 33"/>
            </a:gdLst>
            <a:ahLst/>
            <a:cxnLst>
              <a:cxn ang="0">
                <a:pos x="0" y="2147483647"/>
              </a:cxn>
              <a:cxn ang="0">
                <a:pos x="2147483647" y="0"/>
              </a:cxn>
            </a:cxnLst>
            <a:rect l="txL" t="txT" r="txR" b="txB"/>
            <a:pathLst>
              <a:path w="1128" h="33">
                <a:moveTo>
                  <a:pt x="0" y="33"/>
                </a:moveTo>
                <a:lnTo>
                  <a:pt x="1128"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7662" name="Line 15"/>
          <p:cNvSpPr/>
          <p:nvPr/>
        </p:nvSpPr>
        <p:spPr>
          <a:xfrm flipV="1">
            <a:off x="3597275" y="2438400"/>
            <a:ext cx="1825625" cy="130175"/>
          </a:xfrm>
          <a:prstGeom prst="line">
            <a:avLst/>
          </a:prstGeom>
          <a:ln w="28575" cap="flat" cmpd="sng">
            <a:solidFill>
              <a:srgbClr val="FF0000"/>
            </a:solidFill>
            <a:prstDash val="solid"/>
            <a:headEnd type="triangle" w="med" len="med"/>
            <a:tailEnd type="triangle" w="med" len="med"/>
          </a:ln>
        </p:spPr>
      </p:sp>
      <p:sp>
        <p:nvSpPr>
          <p:cNvPr id="27663" name="Freeform 16"/>
          <p:cNvSpPr/>
          <p:nvPr/>
        </p:nvSpPr>
        <p:spPr>
          <a:xfrm>
            <a:off x="4267200" y="2386013"/>
            <a:ext cx="1790700" cy="52387"/>
          </a:xfrm>
          <a:custGeom>
            <a:avLst/>
            <a:gdLst>
              <a:gd name="txL" fmla="*/ 0 w 1128"/>
              <a:gd name="txT" fmla="*/ 0 h 33"/>
              <a:gd name="txR" fmla="*/ 1128 w 1128"/>
              <a:gd name="txB" fmla="*/ 33 h 33"/>
            </a:gdLst>
            <a:ahLst/>
            <a:cxnLst>
              <a:cxn ang="0">
                <a:pos x="0" y="2147483647"/>
              </a:cxn>
              <a:cxn ang="0">
                <a:pos x="2147483647" y="0"/>
              </a:cxn>
            </a:cxnLst>
            <a:rect l="txL" t="txT" r="txR" b="txB"/>
            <a:pathLst>
              <a:path w="1128" h="33">
                <a:moveTo>
                  <a:pt x="0" y="33"/>
                </a:moveTo>
                <a:lnTo>
                  <a:pt x="1128"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7664" name="Freeform 17"/>
          <p:cNvSpPr/>
          <p:nvPr/>
        </p:nvSpPr>
        <p:spPr>
          <a:xfrm>
            <a:off x="3886200" y="3402013"/>
            <a:ext cx="1614488" cy="103187"/>
          </a:xfrm>
          <a:custGeom>
            <a:avLst/>
            <a:gdLst>
              <a:gd name="txL" fmla="*/ 0 w 1017"/>
              <a:gd name="txT" fmla="*/ 0 h 65"/>
              <a:gd name="txR" fmla="*/ 1017 w 1017"/>
              <a:gd name="txB" fmla="*/ 65 h 65"/>
            </a:gdLst>
            <a:ahLst/>
            <a:cxnLst>
              <a:cxn ang="0">
                <a:pos x="0" y="2147483647"/>
              </a:cxn>
              <a:cxn ang="0">
                <a:pos x="2147483647" y="0"/>
              </a:cxn>
            </a:cxnLst>
            <a:rect l="txL" t="txT" r="txR" b="txB"/>
            <a:pathLst>
              <a:path w="1017" h="65">
                <a:moveTo>
                  <a:pt x="0" y="65"/>
                </a:moveTo>
                <a:lnTo>
                  <a:pt x="1017"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7665" name="Freeform 18"/>
          <p:cNvSpPr/>
          <p:nvPr/>
        </p:nvSpPr>
        <p:spPr>
          <a:xfrm>
            <a:off x="3657600" y="3081338"/>
            <a:ext cx="1614488" cy="103187"/>
          </a:xfrm>
          <a:custGeom>
            <a:avLst/>
            <a:gdLst>
              <a:gd name="txL" fmla="*/ 0 w 1017"/>
              <a:gd name="txT" fmla="*/ 0 h 65"/>
              <a:gd name="txR" fmla="*/ 1017 w 1017"/>
              <a:gd name="txB" fmla="*/ 65 h 65"/>
            </a:gdLst>
            <a:ahLst/>
            <a:cxnLst>
              <a:cxn ang="0">
                <a:pos x="0" y="2147483647"/>
              </a:cxn>
              <a:cxn ang="0">
                <a:pos x="2147483647" y="0"/>
              </a:cxn>
            </a:cxnLst>
            <a:rect l="txL" t="txT" r="txR" b="txB"/>
            <a:pathLst>
              <a:path w="1017" h="65">
                <a:moveTo>
                  <a:pt x="0" y="65"/>
                </a:moveTo>
                <a:lnTo>
                  <a:pt x="1017"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7666" name="Freeform 19"/>
          <p:cNvSpPr/>
          <p:nvPr/>
        </p:nvSpPr>
        <p:spPr>
          <a:xfrm>
            <a:off x="3776663" y="2819400"/>
            <a:ext cx="1709737" cy="55563"/>
          </a:xfrm>
          <a:custGeom>
            <a:avLst/>
            <a:gdLst>
              <a:gd name="txL" fmla="*/ 0 w 1077"/>
              <a:gd name="txT" fmla="*/ 0 h 35"/>
              <a:gd name="txR" fmla="*/ 1077 w 1077"/>
              <a:gd name="txB" fmla="*/ 35 h 35"/>
            </a:gdLst>
            <a:ahLst/>
            <a:cxnLst>
              <a:cxn ang="0">
                <a:pos x="0" y="2147483647"/>
              </a:cxn>
              <a:cxn ang="0">
                <a:pos x="2147483647" y="0"/>
              </a:cxn>
            </a:cxnLst>
            <a:rect l="txL" t="txT" r="txR" b="txB"/>
            <a:pathLst>
              <a:path w="1077" h="35">
                <a:moveTo>
                  <a:pt x="0" y="35"/>
                </a:moveTo>
                <a:lnTo>
                  <a:pt x="1077"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7667" name="Freeform 20"/>
          <p:cNvSpPr/>
          <p:nvPr/>
        </p:nvSpPr>
        <p:spPr>
          <a:xfrm>
            <a:off x="3581400" y="2286000"/>
            <a:ext cx="1790700" cy="52388"/>
          </a:xfrm>
          <a:custGeom>
            <a:avLst/>
            <a:gdLst>
              <a:gd name="txL" fmla="*/ 0 w 1128"/>
              <a:gd name="txT" fmla="*/ 0 h 33"/>
              <a:gd name="txR" fmla="*/ 1128 w 1128"/>
              <a:gd name="txB" fmla="*/ 33 h 33"/>
            </a:gdLst>
            <a:ahLst/>
            <a:cxnLst>
              <a:cxn ang="0">
                <a:pos x="0" y="2147483647"/>
              </a:cxn>
              <a:cxn ang="0">
                <a:pos x="2147483647" y="0"/>
              </a:cxn>
            </a:cxnLst>
            <a:rect l="txL" t="txT" r="txR" b="txB"/>
            <a:pathLst>
              <a:path w="1128" h="33">
                <a:moveTo>
                  <a:pt x="0" y="33"/>
                </a:moveTo>
                <a:lnTo>
                  <a:pt x="1128"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7668" name="Freeform 21"/>
          <p:cNvSpPr/>
          <p:nvPr/>
        </p:nvSpPr>
        <p:spPr>
          <a:xfrm>
            <a:off x="3429000" y="2133600"/>
            <a:ext cx="1790700" cy="52388"/>
          </a:xfrm>
          <a:custGeom>
            <a:avLst/>
            <a:gdLst>
              <a:gd name="txL" fmla="*/ 0 w 1128"/>
              <a:gd name="txT" fmla="*/ 0 h 33"/>
              <a:gd name="txR" fmla="*/ 1128 w 1128"/>
              <a:gd name="txB" fmla="*/ 33 h 33"/>
            </a:gdLst>
            <a:ahLst/>
            <a:cxnLst>
              <a:cxn ang="0">
                <a:pos x="0" y="2147483647"/>
              </a:cxn>
              <a:cxn ang="0">
                <a:pos x="2147483647" y="0"/>
              </a:cxn>
            </a:cxnLst>
            <a:rect l="txL" t="txT" r="txR" b="txB"/>
            <a:pathLst>
              <a:path w="1128" h="33">
                <a:moveTo>
                  <a:pt x="0" y="33"/>
                </a:moveTo>
                <a:lnTo>
                  <a:pt x="1128"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7669" name="Freeform 22"/>
          <p:cNvSpPr/>
          <p:nvPr/>
        </p:nvSpPr>
        <p:spPr>
          <a:xfrm>
            <a:off x="3733800" y="1958975"/>
            <a:ext cx="1785938" cy="174625"/>
          </a:xfrm>
          <a:custGeom>
            <a:avLst/>
            <a:gdLst>
              <a:gd name="txL" fmla="*/ 0 w 1125"/>
              <a:gd name="txT" fmla="*/ 0 h 110"/>
              <a:gd name="txR" fmla="*/ 1125 w 1125"/>
              <a:gd name="txB" fmla="*/ 110 h 110"/>
            </a:gdLst>
            <a:ahLst/>
            <a:cxnLst>
              <a:cxn ang="0">
                <a:pos x="0" y="2147483647"/>
              </a:cxn>
              <a:cxn ang="0">
                <a:pos x="2147483647" y="0"/>
              </a:cxn>
            </a:cxnLst>
            <a:rect l="txL" t="txT" r="txR" b="txB"/>
            <a:pathLst>
              <a:path w="1125" h="110">
                <a:moveTo>
                  <a:pt x="0" y="110"/>
                </a:moveTo>
                <a:lnTo>
                  <a:pt x="1125"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7670" name="Rectangle 2"/>
          <p:cNvSpPr>
            <a:spLocks noGrp="1"/>
          </p:cNvSpPr>
          <p:nvPr>
            <p:ph type="title"/>
          </p:nvPr>
        </p:nvSpPr>
        <p:spPr>
          <a:xfrm>
            <a:off x="838200" y="59531"/>
            <a:ext cx="8229600" cy="1143000"/>
          </a:xfrm>
        </p:spPr>
        <p:txBody>
          <a:bodyPr vert="horz" wrap="square" lIns="91440" tIns="45720" rIns="91440" bIns="45720" anchor="ctr" anchorCtr="0"/>
          <a:lstStyle/>
          <a:p>
            <a:pPr eaLnBrk="1" hangingPunct="1"/>
            <a:r>
              <a:rPr lang="zh-CN" altLang="en-US" dirty="0"/>
              <a:t>基于特征的图像对准的过程</a:t>
            </a:r>
            <a:endParaRPr lang="en-US" altLang="zh-C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5"/>
          <p:cNvSpPr>
            <a:spLocks noGrp="1"/>
          </p:cNvSpPr>
          <p:nvPr>
            <p:ph idx="1"/>
          </p:nvPr>
        </p:nvSpPr>
        <p:spPr>
          <a:xfrm>
            <a:off x="685800" y="3733800"/>
            <a:ext cx="7772400" cy="3124200"/>
          </a:xfrm>
        </p:spPr>
        <p:txBody>
          <a:bodyPr vert="horz" wrap="square" lIns="91440" tIns="45720" rIns="91440" bIns="45720" anchor="t" anchorCtr="0"/>
          <a:lstStyle/>
          <a:p>
            <a:pPr marL="457200" indent="-457200" eaLnBrk="1" hangingPunct="1">
              <a:buFontTx/>
              <a:buChar char="•"/>
            </a:pPr>
            <a:r>
              <a:rPr lang="zh-CN" altLang="en-US" dirty="0"/>
              <a:t>提取特征</a:t>
            </a:r>
            <a:endParaRPr lang="en-US" altLang="zh-CN" dirty="0"/>
          </a:p>
          <a:p>
            <a:pPr marL="457200" indent="-457200" eaLnBrk="1" hangingPunct="1">
              <a:buFontTx/>
              <a:buChar char="•"/>
            </a:pPr>
            <a:r>
              <a:rPr lang="zh-CN" altLang="en-US" dirty="0"/>
              <a:t>特征匹配</a:t>
            </a:r>
            <a:endParaRPr lang="en-US" altLang="zh-CN" dirty="0"/>
          </a:p>
          <a:p>
            <a:pPr marL="457200" indent="-457200" eaLnBrk="1" hangingPunct="1">
              <a:buFontTx/>
              <a:buChar char="•"/>
            </a:pPr>
            <a:r>
              <a:rPr lang="zh-CN" altLang="en-US" dirty="0"/>
              <a:t>迭代</a:t>
            </a:r>
            <a:r>
              <a:rPr lang="en-US" altLang="zh-CN" dirty="0"/>
              <a:t>:</a:t>
            </a:r>
            <a:endParaRPr lang="en-US" altLang="zh-CN" dirty="0"/>
          </a:p>
          <a:p>
            <a:pPr marL="838200" lvl="1" indent="-381000" eaLnBrk="1" hangingPunct="1"/>
            <a:r>
              <a:rPr lang="zh-CN" altLang="en-US" dirty="0"/>
              <a:t>选择三个特征点对，得到初始变换</a:t>
            </a:r>
            <a:r>
              <a:rPr lang="en-US" altLang="zh-CN" i="1" dirty="0"/>
              <a:t>T</a:t>
            </a:r>
            <a:endParaRPr lang="en-US" altLang="zh-CN" dirty="0"/>
          </a:p>
          <a:p>
            <a:pPr marL="838200" lvl="1" indent="-381000" eaLnBrk="1" hangingPunct="1"/>
            <a:r>
              <a:rPr lang="zh-CN" altLang="en-US" dirty="0"/>
              <a:t>利用其它特征点对，验证变换</a:t>
            </a:r>
            <a:r>
              <a:rPr lang="en-US" altLang="zh-CN" dirty="0"/>
              <a:t>T</a:t>
            </a:r>
            <a:endParaRPr lang="en-US" altLang="zh-CN" dirty="0"/>
          </a:p>
        </p:txBody>
      </p:sp>
      <p:pic>
        <p:nvPicPr>
          <p:cNvPr id="28675" name="Picture 23" descr="homography"/>
          <p:cNvPicPr>
            <a:picLocks noChangeAspect="1"/>
          </p:cNvPicPr>
          <p:nvPr/>
        </p:nvPicPr>
        <p:blipFill>
          <a:blip r:embed="rId1"/>
          <a:stretch>
            <a:fillRect/>
          </a:stretch>
        </p:blipFill>
        <p:spPr>
          <a:xfrm>
            <a:off x="1738313" y="963613"/>
            <a:ext cx="5691187" cy="2846387"/>
          </a:xfrm>
          <a:prstGeom prst="rect">
            <a:avLst/>
          </a:prstGeom>
          <a:noFill/>
          <a:ln w="9525">
            <a:noFill/>
          </a:ln>
        </p:spPr>
      </p:pic>
      <p:sp>
        <p:nvSpPr>
          <p:cNvPr id="28676" name="Rectangle 2"/>
          <p:cNvSpPr>
            <a:spLocks noGrp="1"/>
          </p:cNvSpPr>
          <p:nvPr>
            <p:ph type="title"/>
          </p:nvPr>
        </p:nvSpPr>
        <p:spPr>
          <a:xfrm>
            <a:off x="710852" y="64196"/>
            <a:ext cx="8229600" cy="1143000"/>
          </a:xfrm>
        </p:spPr>
        <p:txBody>
          <a:bodyPr vert="horz" wrap="square" lIns="91440" tIns="45720" rIns="91440" bIns="45720" anchor="ctr" anchorCtr="0"/>
          <a:lstStyle/>
          <a:p>
            <a:pPr eaLnBrk="1" hangingPunct="1"/>
            <a:r>
              <a:rPr lang="zh-CN" altLang="en-US" dirty="0"/>
              <a:t>基于特征的图像对准的过程</a:t>
            </a:r>
            <a:endParaRPr lang="en-US" altLang="zh-C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p:cNvSpPr>
          <p:nvPr>
            <p:ph type="title"/>
          </p:nvPr>
        </p:nvSpPr>
        <p:spPr>
          <a:xfrm>
            <a:off x="914400" y="63500"/>
            <a:ext cx="8229600" cy="1143000"/>
          </a:xfrm>
        </p:spPr>
        <p:txBody>
          <a:bodyPr vert="horz" wrap="square" lIns="91440" tIns="45720" rIns="91440" bIns="45720" anchor="ctr" anchorCtr="0"/>
          <a:lstStyle/>
          <a:p>
            <a:pPr eaLnBrk="1" hangingPunct="1"/>
            <a:r>
              <a:rPr lang="zh-CN" altLang="en-US" dirty="0"/>
              <a:t>特征空间噪声点的排除</a:t>
            </a:r>
            <a:endParaRPr lang="en-US" altLang="zh-CN" dirty="0"/>
          </a:p>
        </p:txBody>
      </p:sp>
      <p:pic>
        <p:nvPicPr>
          <p:cNvPr id="35843" name="Picture 4" descr="plot-pdf"/>
          <p:cNvPicPr>
            <a:picLocks noChangeAspect="1"/>
          </p:cNvPicPr>
          <p:nvPr/>
        </p:nvPicPr>
        <p:blipFill>
          <a:blip r:embed="rId1"/>
          <a:stretch>
            <a:fillRect/>
          </a:stretch>
        </p:blipFill>
        <p:spPr>
          <a:xfrm>
            <a:off x="1447800" y="3346450"/>
            <a:ext cx="3886200" cy="2746375"/>
          </a:xfrm>
          <a:prstGeom prst="rect">
            <a:avLst/>
          </a:prstGeom>
          <a:noFill/>
          <a:ln w="9525">
            <a:noFill/>
          </a:ln>
        </p:spPr>
      </p:pic>
      <p:sp>
        <p:nvSpPr>
          <p:cNvPr id="35844" name="Rectangle 6"/>
          <p:cNvSpPr>
            <a:spLocks noGrp="1" noChangeArrowheads="1"/>
          </p:cNvSpPr>
          <p:nvPr>
            <p:ph idx="1"/>
          </p:nvPr>
        </p:nvSpPr>
        <p:spPr>
          <a:xfrm>
            <a:off x="228600" y="914400"/>
            <a:ext cx="8686800" cy="2514600"/>
          </a:xfrm>
        </p:spPr>
        <p:txBody>
          <a:bodyPr vert="horz" wrap="square" lIns="91440" tIns="45720" rIns="91440" bIns="45720" numCol="1" rtlCol="0" anchor="t" anchorCtr="0" compatLnSpc="1">
            <a:normAutofit lnSpcReduction="10000"/>
          </a:bodyPr>
          <a:lstStyle/>
          <a:p>
            <a:pPr marL="342900" marR="0" lvl="0" indent="-342900" algn="l" defTabSz="914400" rtl="0" eaLnBrk="1" fontAlgn="auto" latinLnBrk="0" hangingPunct="1">
              <a:lnSpc>
                <a:spcPct val="100000"/>
              </a:lnSpc>
              <a:spcBef>
                <a:spcPct val="20000"/>
              </a:spcBef>
              <a:spcAft>
                <a:spcPts val="0"/>
              </a:spcAft>
              <a:buClrTx/>
              <a:buSzTx/>
              <a:buFontTx/>
              <a:buChar char="•"/>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cs"/>
              </a:rPr>
              <a:t>怎样判断哪些特征点对是可靠的？</a:t>
            </a:r>
            <a:endParaRPr kumimoji="0" lang="en-US" altLang="zh-CN"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Tx/>
              <a:buChar char="•"/>
              <a:defRPr/>
            </a:pPr>
            <a:r>
              <a:rPr kumimoji="0" lang="zh-CN" altLang="en-US" sz="3200" b="0" i="0" u="none" strike="noStrike" kern="1200" cap="none" spc="0" normalizeH="0" baseline="0" noProof="0" dirty="0">
                <a:ln>
                  <a:noFill/>
                </a:ln>
                <a:solidFill>
                  <a:schemeClr val="tx1"/>
                </a:solidFill>
                <a:effectLst/>
                <a:uLnTx/>
                <a:uFillTx/>
                <a:latin typeface="+mn-lt"/>
                <a:ea typeface="+mn-ea"/>
                <a:cs typeface="+mn-cs"/>
              </a:rPr>
              <a:t>启发式</a:t>
            </a:r>
            <a:r>
              <a:rPr kumimoji="0" lang="en-US" altLang="zh-CN" sz="3200" b="0" i="0" u="none" strike="noStrike" kern="1200" cap="none" spc="0" normalizeH="0" baseline="0" noProof="0" dirty="0">
                <a:ln>
                  <a:noFill/>
                </a:ln>
                <a:solidFill>
                  <a:schemeClr val="tx1"/>
                </a:solidFill>
                <a:effectLst/>
                <a:uLnTx/>
                <a:uFillTx/>
                <a:latin typeface="+mn-lt"/>
                <a:ea typeface="+mn-ea"/>
                <a:cs typeface="+mn-cs"/>
              </a:rPr>
              <a:t>: </a:t>
            </a:r>
            <a:r>
              <a:rPr kumimoji="0" lang="zh-CN" altLang="en-US" sz="3200" b="0" i="0" u="none" strike="noStrike" kern="1200" cap="none" spc="0" normalizeH="0" baseline="0" noProof="0" dirty="0">
                <a:ln>
                  <a:noFill/>
                </a:ln>
                <a:solidFill>
                  <a:schemeClr val="tx1"/>
                </a:solidFill>
                <a:effectLst/>
                <a:uLnTx/>
                <a:uFillTx/>
                <a:latin typeface="+mn-lt"/>
                <a:ea typeface="+mn-ea"/>
                <a:cs typeface="+mn-cs"/>
              </a:rPr>
              <a:t>比较特征空间内最近邻的距离和次近邻的距离</a:t>
            </a:r>
            <a:endParaRPr kumimoji="0" lang="en-US" altLang="zh-CN" sz="3200"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r>
              <a:rPr kumimoji="0" lang="zh-CN" altLang="en-US" sz="2800" b="0" i="0" u="none" strike="noStrike" kern="1200" cap="none" spc="0" normalizeH="0" baseline="0" noProof="0" dirty="0">
                <a:ln>
                  <a:noFill/>
                </a:ln>
                <a:solidFill>
                  <a:schemeClr val="tx1"/>
                </a:solidFill>
                <a:effectLst/>
                <a:uLnTx/>
                <a:uFillTx/>
                <a:latin typeface="+mn-lt"/>
                <a:ea typeface="+mn-ea"/>
                <a:cs typeface="+mn-cs"/>
              </a:rPr>
              <a:t>对于那些不太明确的特征对而言，最近邻的距离和次近邻的距离的比值通常会比较大</a:t>
            </a:r>
            <a:endParaRPr kumimoji="0" lang="en-US" altLang="ko-KR" sz="2800" b="0" i="0" u="none" strike="noStrike" kern="1200" cap="none" spc="0" normalizeH="0" baseline="0" noProof="0" dirty="0">
              <a:ln>
                <a:noFill/>
              </a:ln>
              <a:solidFill>
                <a:schemeClr val="tx1"/>
              </a:solidFill>
              <a:effectLst/>
              <a:uLnTx/>
              <a:uFillTx/>
              <a:latin typeface="+mn-lt"/>
              <a:ea typeface="Gulim" pitchFamily="34" charset="-127"/>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defRPr/>
            </a:pPr>
            <a:endParaRPr kumimoji="0" lang="en-US" altLang="zh-CN"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35845" name="Rectangle 7"/>
          <p:cNvSpPr/>
          <p:nvPr/>
        </p:nvSpPr>
        <p:spPr>
          <a:xfrm>
            <a:off x="228600" y="6140450"/>
            <a:ext cx="8686800" cy="641350"/>
          </a:xfrm>
          <a:prstGeom prst="rect">
            <a:avLst/>
          </a:prstGeom>
          <a:noFill/>
          <a:ln w="9525">
            <a:noFill/>
          </a:ln>
        </p:spPr>
        <p:txBody>
          <a:bodyPr anchor="ctr" anchorCtr="0">
            <a:spAutoFit/>
          </a:bodyPr>
          <a:lstStyle/>
          <a:p>
            <a:r>
              <a:rPr lang="en-US" altLang="zh-CN" dirty="0">
                <a:latin typeface="Arial" panose="020B0604020202020204" pitchFamily="34" charset="0"/>
                <a:cs typeface="Arial" panose="020B0604020202020204" pitchFamily="34" charset="0"/>
              </a:rPr>
              <a:t>David G. Lowe. </a:t>
            </a:r>
            <a:r>
              <a:rPr lang="en-US" altLang="zh-CN" dirty="0">
                <a:latin typeface="Arial" panose="020B0604020202020204" pitchFamily="34" charset="0"/>
                <a:cs typeface="Arial" panose="020B0604020202020204" pitchFamily="34" charset="0"/>
                <a:hlinkClick r:id="rId2"/>
              </a:rPr>
              <a:t>"Distinctive image features from scale-invariant keypoints.”</a:t>
            </a:r>
            <a:r>
              <a:rPr lang="en-US" altLang="zh-CN" dirty="0">
                <a:latin typeface="Arial" panose="020B0604020202020204" pitchFamily="34" charset="0"/>
                <a:cs typeface="Arial" panose="020B0604020202020204" pitchFamily="34" charset="0"/>
              </a:rPr>
              <a:t> </a:t>
            </a:r>
            <a:r>
              <a:rPr lang="en-US" altLang="zh-CN" i="1" dirty="0">
                <a:latin typeface="Arial" panose="020B0604020202020204" pitchFamily="34" charset="0"/>
                <a:cs typeface="Arial" panose="020B0604020202020204" pitchFamily="34" charset="0"/>
              </a:rPr>
              <a:t>IJCV</a:t>
            </a:r>
            <a:r>
              <a:rPr lang="en-US" altLang="zh-CN" dirty="0">
                <a:latin typeface="Arial" panose="020B0604020202020204" pitchFamily="34" charset="0"/>
                <a:cs typeface="Arial" panose="020B0604020202020204" pitchFamily="34" charset="0"/>
              </a:rPr>
              <a:t> 60 (2), pp. 91-110, 2004. </a:t>
            </a:r>
            <a:endParaRPr lang="en-US" altLang="zh-CN" dirty="0">
              <a:latin typeface="Arial" panose="020B0604020202020204" pitchFamily="34" charset="0"/>
              <a:ea typeface="Arial" panose="020B0604020202020204" pitchFamily="34" charset="0"/>
            </a:endParaRPr>
          </a:p>
        </p:txBody>
      </p:sp>
      <p:sp>
        <p:nvSpPr>
          <p:cNvPr id="35846" name="Rectangle 5"/>
          <p:cNvSpPr/>
          <p:nvPr/>
        </p:nvSpPr>
        <p:spPr>
          <a:xfrm>
            <a:off x="5029200" y="3649663"/>
            <a:ext cx="3657600" cy="1016000"/>
          </a:xfrm>
          <a:prstGeom prst="rect">
            <a:avLst/>
          </a:prstGeom>
          <a:noFill/>
          <a:ln w="9525">
            <a:noFill/>
          </a:ln>
        </p:spPr>
        <p:txBody>
          <a:bodyPr>
            <a:spAutoFit/>
          </a:bodyPr>
          <a:lstStyle/>
          <a:p>
            <a:pPr lvl="1" eaLnBrk="1" hangingPunct="1"/>
            <a:r>
              <a:rPr lang="en-US" altLang="zh-CN" sz="2000" dirty="0">
                <a:latin typeface="Arial" panose="020B0604020202020204" pitchFamily="34" charset="0"/>
                <a:cs typeface="Arial" panose="020B0604020202020204" pitchFamily="34" charset="0"/>
              </a:rPr>
              <a:t>Threshold of 0.8 provides good separation</a:t>
            </a:r>
            <a:endParaRPr lang="en-US" altLang="zh-CN" sz="2000" dirty="0">
              <a:latin typeface="Arial" panose="020B0604020202020204" pitchFamily="34" charset="0"/>
              <a:ea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p:cNvSpPr>
          <p:nvPr>
            <p:ph type="title"/>
          </p:nvPr>
        </p:nvSpPr>
        <p:spPr/>
        <p:txBody>
          <a:bodyPr vert="horz" wrap="square" lIns="91440" tIns="45720" rIns="91440" bIns="45720" anchor="ctr" anchorCtr="0"/>
          <a:lstStyle/>
          <a:p>
            <a:pPr eaLnBrk="1" hangingPunct="1"/>
            <a:r>
              <a:rPr lang="zh-CN" altLang="en-US" b="1" dirty="0">
                <a:latin typeface="楷体_GB2312" pitchFamily="49" charset="-122"/>
                <a:ea typeface="楷体_GB2312" pitchFamily="49" charset="-122"/>
              </a:rPr>
              <a:t>特征匹配</a:t>
            </a:r>
            <a:endParaRPr lang="zh-CN" altLang="en-US" b="1" dirty="0">
              <a:latin typeface="楷体_GB2312" pitchFamily="49" charset="-122"/>
              <a:ea typeface="楷体_GB2312" pitchFamily="49" charset="-122"/>
            </a:endParaRPr>
          </a:p>
        </p:txBody>
      </p:sp>
      <p:sp>
        <p:nvSpPr>
          <p:cNvPr id="103427" name="Rectangle 3"/>
          <p:cNvSpPr>
            <a:spLocks noGrp="1" noRot="1"/>
          </p:cNvSpPr>
          <p:nvPr>
            <p:ph idx="1"/>
          </p:nvPr>
        </p:nvSpPr>
        <p:spPr/>
        <p:txBody>
          <a:bodyPr vert="horz" wrap="square" lIns="91440" tIns="45720" rIns="91440" bIns="45720" anchor="t" anchorCtr="0">
            <a:normAutofit/>
          </a:bodyPr>
          <a:lstStyle/>
          <a:p>
            <a:pPr eaLnBrk="1" hangingPunct="1"/>
            <a:r>
              <a:rPr lang="zh-CN" altLang="en-US" dirty="0">
                <a:latin typeface="楷体_GB2312" pitchFamily="49" charset="-122"/>
                <a:ea typeface="楷体_GB2312" pitchFamily="49" charset="-122"/>
              </a:rPr>
              <a:t>采用关键点特征向量的欧式距离来作为两幅图像中关键点的相似性判定度量。</a:t>
            </a:r>
            <a:endParaRPr lang="en-US" altLang="zh-CN" dirty="0">
              <a:latin typeface="楷体_GB2312" pitchFamily="49" charset="-122"/>
              <a:ea typeface="楷体_GB2312" pitchFamily="49" charset="-122"/>
            </a:endParaRPr>
          </a:p>
          <a:p>
            <a:pPr eaLnBrk="1" hangingPunct="1"/>
            <a:r>
              <a:rPr lang="zh-CN" altLang="en-US" dirty="0">
                <a:latin typeface="楷体_GB2312" pitchFamily="49" charset="-122"/>
                <a:ea typeface="楷体_GB2312" pitchFamily="49" charset="-122"/>
              </a:rPr>
              <a:t>取图像</a:t>
            </a:r>
            <a:r>
              <a:rPr lang="en-US" altLang="zh-CN" dirty="0">
                <a:latin typeface="楷体_GB2312" pitchFamily="49" charset="-122"/>
                <a:ea typeface="楷体_GB2312" pitchFamily="49" charset="-122"/>
              </a:rPr>
              <a:t>1</a:t>
            </a:r>
            <a:r>
              <a:rPr lang="zh-CN" altLang="en-US" dirty="0">
                <a:latin typeface="楷体_GB2312" pitchFamily="49" charset="-122"/>
                <a:ea typeface="楷体_GB2312" pitchFamily="49" charset="-122"/>
              </a:rPr>
              <a:t>中的某个关键点，并找出其与图像</a:t>
            </a:r>
            <a:r>
              <a:rPr lang="en-US" altLang="zh-CN" dirty="0">
                <a:latin typeface="楷体_GB2312" pitchFamily="49" charset="-122"/>
                <a:ea typeface="楷体_GB2312" pitchFamily="49" charset="-122"/>
              </a:rPr>
              <a:t>2</a:t>
            </a:r>
            <a:r>
              <a:rPr lang="zh-CN" altLang="en-US" dirty="0">
                <a:latin typeface="楷体_GB2312" pitchFamily="49" charset="-122"/>
                <a:ea typeface="楷体_GB2312" pitchFamily="49" charset="-122"/>
              </a:rPr>
              <a:t>中欧式距离最近的前两个关键点，在这两个关键点中，如果最近的距离除以次近的距离少于某个比例阈值，则接受这一对匹配点。降低这个比例阈值，</a:t>
            </a:r>
            <a:r>
              <a:rPr lang="en-US" altLang="zh-CN" dirty="0">
                <a:latin typeface="楷体_GB2312" pitchFamily="49" charset="-122"/>
                <a:ea typeface="楷体_GB2312" pitchFamily="49" charset="-122"/>
              </a:rPr>
              <a:t>SIFT</a:t>
            </a:r>
            <a:r>
              <a:rPr lang="zh-CN" altLang="en-US" dirty="0">
                <a:latin typeface="楷体_GB2312" pitchFamily="49" charset="-122"/>
                <a:ea typeface="楷体_GB2312" pitchFamily="49" charset="-122"/>
              </a:rPr>
              <a:t>匹配点数目会减少，但更加稳定。</a:t>
            </a:r>
            <a:endParaRPr lang="zh-CN" altLang="en-US" dirty="0">
              <a:latin typeface="楷体_GB2312" pitchFamily="49" charset="-122"/>
              <a:ea typeface="楷体_GB2312"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噪声点排除：</a:t>
            </a:r>
            <a:r>
              <a:rPr lang="en-US" altLang="zh-CN" dirty="0"/>
              <a:t>RANSAC</a:t>
            </a:r>
            <a:endParaRPr lang="zh-CN" altLang="en-US" dirty="0"/>
          </a:p>
        </p:txBody>
      </p:sp>
      <p:sp>
        <p:nvSpPr>
          <p:cNvPr id="3" name="内容占位符 2"/>
          <p:cNvSpPr>
            <a:spLocks noGrp="1"/>
          </p:cNvSpPr>
          <p:nvPr>
            <p:ph idx="1"/>
          </p:nvPr>
        </p:nvSpPr>
        <p:spPr/>
        <p:txBody>
          <a:bodyPr/>
          <a:lstStyle/>
          <a:p>
            <a:r>
              <a:rPr lang="en-US" altLang="zh-CN" sz="3200" spc="-5" dirty="0" err="1">
                <a:solidFill>
                  <a:srgbClr val="FF0000"/>
                </a:solidFill>
                <a:latin typeface="Arial" panose="020B0604020202020204"/>
                <a:cs typeface="Arial" panose="020B0604020202020204"/>
              </a:rPr>
              <a:t>RAN</a:t>
            </a:r>
            <a:r>
              <a:rPr lang="en-US" altLang="zh-CN" sz="3200" spc="-5" dirty="0" err="1">
                <a:latin typeface="Arial" panose="020B0604020202020204"/>
                <a:cs typeface="Arial" panose="020B0604020202020204"/>
              </a:rPr>
              <a:t>dom</a:t>
            </a:r>
            <a:r>
              <a:rPr lang="en-US" altLang="zh-CN" sz="3200" spc="-5" dirty="0">
                <a:latin typeface="Arial" panose="020B0604020202020204"/>
                <a:cs typeface="Arial" panose="020B0604020202020204"/>
              </a:rPr>
              <a:t> </a:t>
            </a:r>
            <a:r>
              <a:rPr lang="en-US" altLang="zh-CN" sz="3200" dirty="0">
                <a:solidFill>
                  <a:srgbClr val="FF0000"/>
                </a:solidFill>
                <a:latin typeface="Arial" panose="020B0604020202020204"/>
                <a:cs typeface="Arial" panose="020B0604020202020204"/>
              </a:rPr>
              <a:t>Sa</a:t>
            </a:r>
            <a:r>
              <a:rPr lang="en-US" altLang="zh-CN" sz="3200" dirty="0">
                <a:latin typeface="Arial" panose="020B0604020202020204"/>
                <a:cs typeface="Arial" panose="020B0604020202020204"/>
              </a:rPr>
              <a:t>mple</a:t>
            </a:r>
            <a:r>
              <a:rPr lang="en-US" altLang="zh-CN" sz="3200" spc="10" dirty="0">
                <a:latin typeface="Arial" panose="020B0604020202020204"/>
                <a:cs typeface="Arial" panose="020B0604020202020204"/>
              </a:rPr>
              <a:t> </a:t>
            </a:r>
            <a:r>
              <a:rPr lang="en-US" altLang="zh-CN" sz="3200" dirty="0">
                <a:solidFill>
                  <a:srgbClr val="FF0000"/>
                </a:solidFill>
                <a:latin typeface="Arial" panose="020B0604020202020204"/>
                <a:cs typeface="Arial" panose="020B0604020202020204"/>
              </a:rPr>
              <a:t>C</a:t>
            </a:r>
            <a:r>
              <a:rPr lang="en-US" altLang="zh-CN" sz="3200" dirty="0">
                <a:latin typeface="Arial" panose="020B0604020202020204"/>
                <a:cs typeface="Arial" panose="020B0604020202020204"/>
              </a:rPr>
              <a:t>onsensus</a:t>
            </a:r>
            <a:endParaRPr lang="en-US" altLang="zh-CN" sz="3200" dirty="0">
              <a:latin typeface="Arial" panose="020B0604020202020204"/>
              <a:cs typeface="Arial" panose="020B0604020202020204"/>
            </a:endParaRPr>
          </a:p>
          <a:p>
            <a:r>
              <a:rPr lang="zh-CN" altLang="en-US" dirty="0"/>
              <a:t>随机样本一致性检验</a:t>
            </a:r>
            <a:endParaRPr lang="en-US" altLang="zh-CN" dirty="0"/>
          </a:p>
          <a:p>
            <a:r>
              <a:rPr lang="zh-CN" altLang="en-US" dirty="0"/>
              <a:t>动机：如果点对选择正确，得到的变换矩阵对其他很多点都适用</a:t>
            </a:r>
            <a:endParaRPr lang="zh-CN" altLang="en-US" dirty="0"/>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dirty="0"/>
          </a:p>
        </p:txBody>
      </p:sp>
      <p:pic>
        <p:nvPicPr>
          <p:cNvPr id="5" name="Picture 2" descr="SIFT2"/>
          <p:cNvPicPr/>
          <p:nvPr/>
        </p:nvPicPr>
        <p:blipFill>
          <a:blip r:embed="rId1"/>
          <a:stretch>
            <a:fillRect/>
          </a:stretch>
        </p:blipFill>
        <p:spPr>
          <a:xfrm>
            <a:off x="4706937" y="3645157"/>
            <a:ext cx="3675063" cy="2660650"/>
          </a:xfrm>
          <a:prstGeom prst="rect">
            <a:avLst/>
          </a:prstGeom>
          <a:noFill/>
          <a:ln w="9525">
            <a:noFill/>
          </a:ln>
        </p:spPr>
      </p:pic>
      <p:pic>
        <p:nvPicPr>
          <p:cNvPr id="6" name="Picture 3" descr="SIFT1"/>
          <p:cNvPicPr>
            <a:picLocks noChangeAspect="1"/>
          </p:cNvPicPr>
          <p:nvPr/>
        </p:nvPicPr>
        <p:blipFill>
          <a:blip r:embed="rId2"/>
          <a:stretch>
            <a:fillRect/>
          </a:stretch>
        </p:blipFill>
        <p:spPr>
          <a:xfrm>
            <a:off x="896937" y="3645157"/>
            <a:ext cx="3675063" cy="2663825"/>
          </a:xfrm>
          <a:prstGeom prst="rect">
            <a:avLst/>
          </a:prstGeom>
          <a:noFill/>
          <a:ln w="9525">
            <a:noFill/>
          </a:ln>
        </p:spPr>
      </p:pic>
      <p:sp>
        <p:nvSpPr>
          <p:cNvPr id="7" name="Line 6"/>
          <p:cNvSpPr/>
          <p:nvPr/>
        </p:nvSpPr>
        <p:spPr>
          <a:xfrm flipV="1">
            <a:off x="3348037" y="4478594"/>
            <a:ext cx="1905000" cy="152400"/>
          </a:xfrm>
          <a:prstGeom prst="line">
            <a:avLst/>
          </a:prstGeom>
          <a:ln w="28575" cap="flat" cmpd="sng">
            <a:solidFill>
              <a:srgbClr val="FF0000"/>
            </a:solidFill>
            <a:prstDash val="solid"/>
            <a:headEnd type="triangle" w="med" len="med"/>
            <a:tailEnd type="triangle" w="med" len="med"/>
          </a:ln>
        </p:spPr>
      </p:sp>
      <p:sp>
        <p:nvSpPr>
          <p:cNvPr id="8" name="Freeform 7"/>
          <p:cNvSpPr/>
          <p:nvPr/>
        </p:nvSpPr>
        <p:spPr>
          <a:xfrm>
            <a:off x="4291012" y="4696082"/>
            <a:ext cx="1790700" cy="52387"/>
          </a:xfrm>
          <a:custGeom>
            <a:avLst/>
            <a:gdLst>
              <a:gd name="txL" fmla="*/ 0 w 1128"/>
              <a:gd name="txT" fmla="*/ 0 h 33"/>
              <a:gd name="txR" fmla="*/ 1128 w 1128"/>
              <a:gd name="txB" fmla="*/ 33 h 33"/>
            </a:gdLst>
            <a:ahLst/>
            <a:cxnLst>
              <a:cxn ang="0">
                <a:pos x="0" y="2147483647"/>
              </a:cxn>
              <a:cxn ang="0">
                <a:pos x="2147483647" y="0"/>
              </a:cxn>
            </a:cxnLst>
            <a:rect l="txL" t="txT" r="txR" b="txB"/>
            <a:pathLst>
              <a:path w="1128" h="33">
                <a:moveTo>
                  <a:pt x="0" y="33"/>
                </a:moveTo>
                <a:lnTo>
                  <a:pt x="1128"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9" name="Line 8"/>
          <p:cNvSpPr/>
          <p:nvPr/>
        </p:nvSpPr>
        <p:spPr>
          <a:xfrm flipV="1">
            <a:off x="3783012" y="5850194"/>
            <a:ext cx="1698625" cy="142875"/>
          </a:xfrm>
          <a:prstGeom prst="line">
            <a:avLst/>
          </a:prstGeom>
          <a:ln w="28575" cap="flat" cmpd="sng">
            <a:solidFill>
              <a:srgbClr val="FF0000"/>
            </a:solidFill>
            <a:prstDash val="solid"/>
            <a:headEnd type="triangle" w="med" len="med"/>
            <a:tailEnd type="triangle" w="med" len="med"/>
          </a:ln>
        </p:spPr>
      </p:sp>
      <p:sp>
        <p:nvSpPr>
          <p:cNvPr id="10" name="Freeform 9"/>
          <p:cNvSpPr/>
          <p:nvPr/>
        </p:nvSpPr>
        <p:spPr>
          <a:xfrm>
            <a:off x="4213225" y="5258057"/>
            <a:ext cx="1733550" cy="47625"/>
          </a:xfrm>
          <a:custGeom>
            <a:avLst/>
            <a:gdLst>
              <a:gd name="txL" fmla="*/ 0 w 1092"/>
              <a:gd name="txT" fmla="*/ 0 h 30"/>
              <a:gd name="txR" fmla="*/ 1092 w 1092"/>
              <a:gd name="txB" fmla="*/ 30 h 30"/>
            </a:gdLst>
            <a:ahLst/>
            <a:cxnLst>
              <a:cxn ang="0">
                <a:pos x="0" y="2147483647"/>
              </a:cxn>
              <a:cxn ang="0">
                <a:pos x="2147483647" y="0"/>
              </a:cxn>
            </a:cxnLst>
            <a:rect l="txL" t="txT" r="txR" b="txB"/>
            <a:pathLst>
              <a:path w="1092" h="30">
                <a:moveTo>
                  <a:pt x="0" y="30"/>
                </a:moveTo>
                <a:lnTo>
                  <a:pt x="1092"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11" name="Line 10"/>
          <p:cNvSpPr/>
          <p:nvPr/>
        </p:nvSpPr>
        <p:spPr>
          <a:xfrm flipV="1">
            <a:off x="3503612" y="4973894"/>
            <a:ext cx="1825625" cy="130175"/>
          </a:xfrm>
          <a:prstGeom prst="line">
            <a:avLst/>
          </a:prstGeom>
          <a:ln w="28575" cap="flat" cmpd="sng">
            <a:solidFill>
              <a:srgbClr val="FF0000"/>
            </a:solidFill>
            <a:prstDash val="solid"/>
            <a:headEnd type="triangle" w="med" len="med"/>
            <a:tailEnd type="triangle" w="med" len="med"/>
          </a:ln>
        </p:spPr>
      </p:sp>
      <p:sp>
        <p:nvSpPr>
          <p:cNvPr id="12" name="Freeform 11"/>
          <p:cNvSpPr/>
          <p:nvPr/>
        </p:nvSpPr>
        <p:spPr>
          <a:xfrm>
            <a:off x="4075112" y="5578732"/>
            <a:ext cx="1614488" cy="103187"/>
          </a:xfrm>
          <a:custGeom>
            <a:avLst/>
            <a:gdLst>
              <a:gd name="txL" fmla="*/ 0 w 1017"/>
              <a:gd name="txT" fmla="*/ 0 h 65"/>
              <a:gd name="txR" fmla="*/ 1017 w 1017"/>
              <a:gd name="txB" fmla="*/ 65 h 65"/>
            </a:gdLst>
            <a:ahLst/>
            <a:cxnLst>
              <a:cxn ang="0">
                <a:pos x="0" y="2147483647"/>
              </a:cxn>
              <a:cxn ang="0">
                <a:pos x="2147483647" y="0"/>
              </a:cxn>
            </a:cxnLst>
            <a:rect l="txL" t="txT" r="txR" b="txB"/>
            <a:pathLst>
              <a:path w="1017" h="65">
                <a:moveTo>
                  <a:pt x="0" y="65"/>
                </a:moveTo>
                <a:lnTo>
                  <a:pt x="1017"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13" name="Freeform 12"/>
          <p:cNvSpPr/>
          <p:nvPr/>
        </p:nvSpPr>
        <p:spPr>
          <a:xfrm>
            <a:off x="3106737" y="4608769"/>
            <a:ext cx="1785938" cy="174625"/>
          </a:xfrm>
          <a:custGeom>
            <a:avLst/>
            <a:gdLst>
              <a:gd name="txL" fmla="*/ 0 w 1125"/>
              <a:gd name="txT" fmla="*/ 0 h 110"/>
              <a:gd name="txR" fmla="*/ 1125 w 1125"/>
              <a:gd name="txB" fmla="*/ 110 h 110"/>
            </a:gdLst>
            <a:ahLst/>
            <a:cxnLst>
              <a:cxn ang="0">
                <a:pos x="0" y="2147483647"/>
              </a:cxn>
              <a:cxn ang="0">
                <a:pos x="2147483647" y="0"/>
              </a:cxn>
            </a:cxnLst>
            <a:rect l="txL" t="txT" r="txR" b="txB"/>
            <a:pathLst>
              <a:path w="1125" h="110">
                <a:moveTo>
                  <a:pt x="0" y="110"/>
                </a:moveTo>
                <a:lnTo>
                  <a:pt x="1125"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14" name="Freeform 13"/>
          <p:cNvSpPr/>
          <p:nvPr/>
        </p:nvSpPr>
        <p:spPr>
          <a:xfrm>
            <a:off x="4227512" y="5364419"/>
            <a:ext cx="1709738" cy="55563"/>
          </a:xfrm>
          <a:custGeom>
            <a:avLst/>
            <a:gdLst>
              <a:gd name="txL" fmla="*/ 0 w 1077"/>
              <a:gd name="txT" fmla="*/ 0 h 35"/>
              <a:gd name="txR" fmla="*/ 1077 w 1077"/>
              <a:gd name="txB" fmla="*/ 35 h 35"/>
            </a:gdLst>
            <a:ahLst/>
            <a:cxnLst>
              <a:cxn ang="0">
                <a:pos x="0" y="2147483647"/>
              </a:cxn>
              <a:cxn ang="0">
                <a:pos x="2147483647" y="0"/>
              </a:cxn>
            </a:cxnLst>
            <a:rect l="txL" t="txT" r="txR" b="txB"/>
            <a:pathLst>
              <a:path w="1077" h="35">
                <a:moveTo>
                  <a:pt x="0" y="35"/>
                </a:moveTo>
                <a:lnTo>
                  <a:pt x="1077"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15" name="Freeform 14"/>
          <p:cNvSpPr/>
          <p:nvPr/>
        </p:nvSpPr>
        <p:spPr>
          <a:xfrm>
            <a:off x="4478337" y="4807207"/>
            <a:ext cx="1790700" cy="52387"/>
          </a:xfrm>
          <a:custGeom>
            <a:avLst/>
            <a:gdLst>
              <a:gd name="txL" fmla="*/ 0 w 1128"/>
              <a:gd name="txT" fmla="*/ 0 h 33"/>
              <a:gd name="txR" fmla="*/ 1128 w 1128"/>
              <a:gd name="txB" fmla="*/ 33 h 33"/>
            </a:gdLst>
            <a:ahLst/>
            <a:cxnLst>
              <a:cxn ang="0">
                <a:pos x="0" y="2147483647"/>
              </a:cxn>
              <a:cxn ang="0">
                <a:pos x="2147483647" y="0"/>
              </a:cxn>
            </a:cxnLst>
            <a:rect l="txL" t="txT" r="txR" b="txB"/>
            <a:pathLst>
              <a:path w="1128" h="33">
                <a:moveTo>
                  <a:pt x="0" y="33"/>
                </a:moveTo>
                <a:lnTo>
                  <a:pt x="1128"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16" name="Line 15"/>
          <p:cNvSpPr/>
          <p:nvPr/>
        </p:nvSpPr>
        <p:spPr>
          <a:xfrm flipV="1">
            <a:off x="3656012" y="5088194"/>
            <a:ext cx="1825625" cy="130175"/>
          </a:xfrm>
          <a:prstGeom prst="line">
            <a:avLst/>
          </a:prstGeom>
          <a:ln w="28575" cap="flat" cmpd="sng">
            <a:solidFill>
              <a:srgbClr val="FF0000"/>
            </a:solidFill>
            <a:prstDash val="solid"/>
            <a:headEnd type="triangle" w="med" len="med"/>
            <a:tailEnd type="triangle" w="med" len="med"/>
          </a:ln>
        </p:spPr>
      </p:sp>
      <p:sp>
        <p:nvSpPr>
          <p:cNvPr id="17" name="Freeform 16"/>
          <p:cNvSpPr/>
          <p:nvPr/>
        </p:nvSpPr>
        <p:spPr>
          <a:xfrm>
            <a:off x="4325937" y="5035807"/>
            <a:ext cx="1790700" cy="52387"/>
          </a:xfrm>
          <a:custGeom>
            <a:avLst/>
            <a:gdLst>
              <a:gd name="txL" fmla="*/ 0 w 1128"/>
              <a:gd name="txT" fmla="*/ 0 h 33"/>
              <a:gd name="txR" fmla="*/ 1128 w 1128"/>
              <a:gd name="txB" fmla="*/ 33 h 33"/>
            </a:gdLst>
            <a:ahLst/>
            <a:cxnLst>
              <a:cxn ang="0">
                <a:pos x="0" y="2147483647"/>
              </a:cxn>
              <a:cxn ang="0">
                <a:pos x="2147483647" y="0"/>
              </a:cxn>
            </a:cxnLst>
            <a:rect l="txL" t="txT" r="txR" b="txB"/>
            <a:pathLst>
              <a:path w="1128" h="33">
                <a:moveTo>
                  <a:pt x="0" y="33"/>
                </a:moveTo>
                <a:lnTo>
                  <a:pt x="1128"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18" name="Freeform 17"/>
          <p:cNvSpPr/>
          <p:nvPr/>
        </p:nvSpPr>
        <p:spPr>
          <a:xfrm>
            <a:off x="3944937" y="6051807"/>
            <a:ext cx="1614488" cy="103187"/>
          </a:xfrm>
          <a:custGeom>
            <a:avLst/>
            <a:gdLst>
              <a:gd name="txL" fmla="*/ 0 w 1017"/>
              <a:gd name="txT" fmla="*/ 0 h 65"/>
              <a:gd name="txR" fmla="*/ 1017 w 1017"/>
              <a:gd name="txB" fmla="*/ 65 h 65"/>
            </a:gdLst>
            <a:ahLst/>
            <a:cxnLst>
              <a:cxn ang="0">
                <a:pos x="0" y="2147483647"/>
              </a:cxn>
              <a:cxn ang="0">
                <a:pos x="2147483647" y="0"/>
              </a:cxn>
            </a:cxnLst>
            <a:rect l="txL" t="txT" r="txR" b="txB"/>
            <a:pathLst>
              <a:path w="1017" h="65">
                <a:moveTo>
                  <a:pt x="0" y="65"/>
                </a:moveTo>
                <a:lnTo>
                  <a:pt x="1017"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19" name="Freeform 18"/>
          <p:cNvSpPr/>
          <p:nvPr/>
        </p:nvSpPr>
        <p:spPr>
          <a:xfrm>
            <a:off x="3716337" y="5731132"/>
            <a:ext cx="1614488" cy="103187"/>
          </a:xfrm>
          <a:custGeom>
            <a:avLst/>
            <a:gdLst>
              <a:gd name="txL" fmla="*/ 0 w 1017"/>
              <a:gd name="txT" fmla="*/ 0 h 65"/>
              <a:gd name="txR" fmla="*/ 1017 w 1017"/>
              <a:gd name="txB" fmla="*/ 65 h 65"/>
            </a:gdLst>
            <a:ahLst/>
            <a:cxnLst>
              <a:cxn ang="0">
                <a:pos x="0" y="2147483647"/>
              </a:cxn>
              <a:cxn ang="0">
                <a:pos x="2147483647" y="0"/>
              </a:cxn>
            </a:cxnLst>
            <a:rect l="txL" t="txT" r="txR" b="txB"/>
            <a:pathLst>
              <a:path w="1017" h="65">
                <a:moveTo>
                  <a:pt x="0" y="65"/>
                </a:moveTo>
                <a:lnTo>
                  <a:pt x="1017"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0" name="Freeform 19"/>
          <p:cNvSpPr/>
          <p:nvPr/>
        </p:nvSpPr>
        <p:spPr>
          <a:xfrm>
            <a:off x="3835400" y="5469194"/>
            <a:ext cx="1709737" cy="55563"/>
          </a:xfrm>
          <a:custGeom>
            <a:avLst/>
            <a:gdLst>
              <a:gd name="txL" fmla="*/ 0 w 1077"/>
              <a:gd name="txT" fmla="*/ 0 h 35"/>
              <a:gd name="txR" fmla="*/ 1077 w 1077"/>
              <a:gd name="txB" fmla="*/ 35 h 35"/>
            </a:gdLst>
            <a:ahLst/>
            <a:cxnLst>
              <a:cxn ang="0">
                <a:pos x="0" y="2147483647"/>
              </a:cxn>
              <a:cxn ang="0">
                <a:pos x="2147483647" y="0"/>
              </a:cxn>
            </a:cxnLst>
            <a:rect l="txL" t="txT" r="txR" b="txB"/>
            <a:pathLst>
              <a:path w="1077" h="35">
                <a:moveTo>
                  <a:pt x="0" y="35"/>
                </a:moveTo>
                <a:lnTo>
                  <a:pt x="1077"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1" name="Freeform 20"/>
          <p:cNvSpPr/>
          <p:nvPr/>
        </p:nvSpPr>
        <p:spPr>
          <a:xfrm>
            <a:off x="3640137" y="4935794"/>
            <a:ext cx="1790700" cy="52388"/>
          </a:xfrm>
          <a:custGeom>
            <a:avLst/>
            <a:gdLst>
              <a:gd name="txL" fmla="*/ 0 w 1128"/>
              <a:gd name="txT" fmla="*/ 0 h 33"/>
              <a:gd name="txR" fmla="*/ 1128 w 1128"/>
              <a:gd name="txB" fmla="*/ 33 h 33"/>
            </a:gdLst>
            <a:ahLst/>
            <a:cxnLst>
              <a:cxn ang="0">
                <a:pos x="0" y="2147483647"/>
              </a:cxn>
              <a:cxn ang="0">
                <a:pos x="2147483647" y="0"/>
              </a:cxn>
            </a:cxnLst>
            <a:rect l="txL" t="txT" r="txR" b="txB"/>
            <a:pathLst>
              <a:path w="1128" h="33">
                <a:moveTo>
                  <a:pt x="0" y="33"/>
                </a:moveTo>
                <a:lnTo>
                  <a:pt x="1128"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2" name="Freeform 21"/>
          <p:cNvSpPr/>
          <p:nvPr/>
        </p:nvSpPr>
        <p:spPr>
          <a:xfrm>
            <a:off x="3487737" y="4783394"/>
            <a:ext cx="1790700" cy="52388"/>
          </a:xfrm>
          <a:custGeom>
            <a:avLst/>
            <a:gdLst>
              <a:gd name="txL" fmla="*/ 0 w 1128"/>
              <a:gd name="txT" fmla="*/ 0 h 33"/>
              <a:gd name="txR" fmla="*/ 1128 w 1128"/>
              <a:gd name="txB" fmla="*/ 33 h 33"/>
            </a:gdLst>
            <a:ahLst/>
            <a:cxnLst>
              <a:cxn ang="0">
                <a:pos x="0" y="2147483647"/>
              </a:cxn>
              <a:cxn ang="0">
                <a:pos x="2147483647" y="0"/>
              </a:cxn>
            </a:cxnLst>
            <a:rect l="txL" t="txT" r="txR" b="txB"/>
            <a:pathLst>
              <a:path w="1128" h="33">
                <a:moveTo>
                  <a:pt x="0" y="33"/>
                </a:moveTo>
                <a:lnTo>
                  <a:pt x="1128"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
        <p:nvSpPr>
          <p:cNvPr id="23" name="Freeform 22"/>
          <p:cNvSpPr/>
          <p:nvPr/>
        </p:nvSpPr>
        <p:spPr>
          <a:xfrm>
            <a:off x="3792537" y="4608769"/>
            <a:ext cx="1785938" cy="174625"/>
          </a:xfrm>
          <a:custGeom>
            <a:avLst/>
            <a:gdLst>
              <a:gd name="txL" fmla="*/ 0 w 1125"/>
              <a:gd name="txT" fmla="*/ 0 h 110"/>
              <a:gd name="txR" fmla="*/ 1125 w 1125"/>
              <a:gd name="txB" fmla="*/ 110 h 110"/>
            </a:gdLst>
            <a:ahLst/>
            <a:cxnLst>
              <a:cxn ang="0">
                <a:pos x="0" y="2147483647"/>
              </a:cxn>
              <a:cxn ang="0">
                <a:pos x="2147483647" y="0"/>
              </a:cxn>
            </a:cxnLst>
            <a:rect l="txL" t="txT" r="txR" b="txB"/>
            <a:pathLst>
              <a:path w="1125" h="110">
                <a:moveTo>
                  <a:pt x="0" y="110"/>
                </a:moveTo>
                <a:lnTo>
                  <a:pt x="1125" y="0"/>
                </a:lnTo>
              </a:path>
            </a:pathLst>
          </a:custGeom>
          <a:noFill/>
          <a:ln w="28575" cap="flat" cmpd="sng">
            <a:solidFill>
              <a:srgbClr val="FF0000">
                <a:alpha val="100000"/>
              </a:srgbClr>
            </a:solidFill>
            <a:prstDash val="solid"/>
            <a:round/>
            <a:headEnd type="triangle" w="med" len="med"/>
            <a:tailEnd type="triangle" w="med" len="med"/>
          </a:ln>
        </p:spPr>
        <p:txBody>
          <a:bodyPr/>
          <a:lstStyle/>
          <a:p>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2354" y="237151"/>
            <a:ext cx="2011789" cy="588010"/>
          </a:xfrm>
          <a:prstGeom prst="rect">
            <a:avLst/>
          </a:prstGeom>
        </p:spPr>
        <p:txBody>
          <a:bodyPr vert="horz" wrap="square" lIns="0" tIns="10316" rIns="0" bIns="0" rtlCol="0">
            <a:spAutoFit/>
          </a:bodyPr>
          <a:lstStyle/>
          <a:p>
            <a:pPr marL="12700">
              <a:lnSpc>
                <a:spcPct val="100000"/>
              </a:lnSpc>
              <a:spcBef>
                <a:spcPts val="95"/>
              </a:spcBef>
            </a:pPr>
            <a:r>
              <a:rPr sz="3760" spc="-10" dirty="0">
                <a:solidFill>
                  <a:srgbClr val="FF0000"/>
                </a:solidFill>
              </a:rPr>
              <a:t>RANSAC</a:t>
            </a:r>
            <a:endParaRPr sz="3760" dirty="0"/>
          </a:p>
        </p:txBody>
      </p:sp>
      <p:sp>
        <p:nvSpPr>
          <p:cNvPr id="3" name="object 3"/>
          <p:cNvSpPr txBox="1"/>
          <p:nvPr/>
        </p:nvSpPr>
        <p:spPr>
          <a:xfrm>
            <a:off x="1142354" y="1235985"/>
            <a:ext cx="7151758" cy="3136949"/>
          </a:xfrm>
          <a:prstGeom prst="rect">
            <a:avLst/>
          </a:prstGeom>
        </p:spPr>
        <p:txBody>
          <a:bodyPr vert="horz" wrap="square" lIns="0" tIns="10859" rIns="0" bIns="0" rtlCol="0">
            <a:spAutoFit/>
          </a:bodyPr>
          <a:lstStyle/>
          <a:p>
            <a:pPr marL="355600" marR="5080" indent="-343535">
              <a:lnSpc>
                <a:spcPct val="100000"/>
              </a:lnSpc>
              <a:buFont typeface="Arial" panose="020B0604020202020204"/>
              <a:buChar char="•"/>
              <a:tabLst>
                <a:tab pos="354965" algn="l"/>
                <a:tab pos="355600" algn="l"/>
              </a:tabLst>
            </a:pPr>
            <a:r>
              <a:rPr sz="2395" b="1" dirty="0">
                <a:latin typeface="Arial" panose="020B0604020202020204"/>
                <a:cs typeface="Arial" panose="020B0604020202020204"/>
              </a:rPr>
              <a:t>Approach</a:t>
            </a:r>
            <a:r>
              <a:rPr sz="2395" dirty="0">
                <a:latin typeface="Arial" panose="020B0604020202020204"/>
                <a:cs typeface="Arial" panose="020B0604020202020204"/>
              </a:rPr>
              <a:t>: </a:t>
            </a:r>
            <a:r>
              <a:rPr sz="2395" spc="-5" dirty="0">
                <a:latin typeface="Arial" panose="020B0604020202020204"/>
                <a:cs typeface="Arial" panose="020B0604020202020204"/>
              </a:rPr>
              <a:t>we want </a:t>
            </a:r>
            <a:r>
              <a:rPr sz="2395" dirty="0">
                <a:latin typeface="Arial" panose="020B0604020202020204"/>
                <a:cs typeface="Arial" panose="020B0604020202020204"/>
              </a:rPr>
              <a:t>to </a:t>
            </a:r>
            <a:r>
              <a:rPr sz="2395" dirty="0">
                <a:solidFill>
                  <a:srgbClr val="FF0000"/>
                </a:solidFill>
                <a:latin typeface="Arial" panose="020B0604020202020204"/>
                <a:cs typeface="Arial" panose="020B0604020202020204"/>
              </a:rPr>
              <a:t>avoid the impact of outliers</a:t>
            </a:r>
            <a:r>
              <a:rPr sz="2395" dirty="0">
                <a:latin typeface="Arial" panose="020B0604020202020204"/>
                <a:cs typeface="Arial" panose="020B0604020202020204"/>
              </a:rPr>
              <a:t>,  so let’s </a:t>
            </a:r>
            <a:r>
              <a:rPr sz="2395" dirty="0">
                <a:solidFill>
                  <a:srgbClr val="FF0000"/>
                </a:solidFill>
                <a:latin typeface="Arial" panose="020B0604020202020204"/>
                <a:cs typeface="Arial" panose="020B0604020202020204"/>
              </a:rPr>
              <a:t>look for “inliers”, </a:t>
            </a:r>
            <a:r>
              <a:rPr sz="2395" dirty="0">
                <a:latin typeface="Arial" panose="020B0604020202020204"/>
                <a:cs typeface="Arial" panose="020B0604020202020204"/>
              </a:rPr>
              <a:t>and use those</a:t>
            </a:r>
            <a:r>
              <a:rPr sz="2395" spc="-40" dirty="0">
                <a:latin typeface="Arial" panose="020B0604020202020204"/>
                <a:cs typeface="Arial" panose="020B0604020202020204"/>
              </a:rPr>
              <a:t> </a:t>
            </a:r>
            <a:r>
              <a:rPr sz="2395" dirty="0">
                <a:latin typeface="Arial" panose="020B0604020202020204"/>
                <a:cs typeface="Arial" panose="020B0604020202020204"/>
              </a:rPr>
              <a:t>only.</a:t>
            </a:r>
            <a:endParaRPr sz="2395" dirty="0">
              <a:latin typeface="Arial" panose="020B0604020202020204"/>
              <a:cs typeface="Arial" panose="020B0604020202020204"/>
            </a:endParaRPr>
          </a:p>
          <a:p>
            <a:pPr>
              <a:lnSpc>
                <a:spcPct val="100000"/>
              </a:lnSpc>
              <a:spcBef>
                <a:spcPts val="50"/>
              </a:spcBef>
              <a:buChar char="•"/>
            </a:pPr>
            <a:endParaRPr sz="3465" dirty="0">
              <a:latin typeface="Times New Roman" panose="02020603050405020304"/>
              <a:cs typeface="Times New Roman" panose="02020603050405020304"/>
            </a:endParaRPr>
          </a:p>
          <a:p>
            <a:pPr marL="355600" marR="160655" indent="-342900">
              <a:lnSpc>
                <a:spcPct val="100000"/>
              </a:lnSpc>
              <a:buFont typeface="Arial" panose="020B0604020202020204"/>
              <a:buChar char="•"/>
              <a:tabLst>
                <a:tab pos="354965" algn="l"/>
                <a:tab pos="356235" algn="l"/>
              </a:tabLst>
            </a:pPr>
            <a:r>
              <a:rPr sz="2395" b="1" dirty="0">
                <a:latin typeface="Arial" panose="020B0604020202020204"/>
                <a:cs typeface="Arial" panose="020B0604020202020204"/>
              </a:rPr>
              <a:t>Intuition</a:t>
            </a:r>
            <a:r>
              <a:rPr sz="2395" dirty="0">
                <a:latin typeface="Arial" panose="020B0604020202020204"/>
                <a:cs typeface="Arial" panose="020B0604020202020204"/>
              </a:rPr>
              <a:t>: </a:t>
            </a:r>
            <a:r>
              <a:rPr sz="2395" dirty="0">
                <a:solidFill>
                  <a:srgbClr val="0070C0"/>
                </a:solidFill>
                <a:latin typeface="Arial" panose="020B0604020202020204"/>
                <a:cs typeface="Arial" panose="020B0604020202020204"/>
              </a:rPr>
              <a:t>if an outlier is chosen </a:t>
            </a:r>
            <a:r>
              <a:rPr sz="2395" dirty="0">
                <a:latin typeface="Arial" panose="020B0604020202020204"/>
                <a:cs typeface="Arial" panose="020B0604020202020204"/>
              </a:rPr>
              <a:t>to compute the  current fit, then the </a:t>
            </a:r>
            <a:r>
              <a:rPr sz="2395" dirty="0">
                <a:solidFill>
                  <a:srgbClr val="0070C0"/>
                </a:solidFill>
                <a:latin typeface="Arial" panose="020B0604020202020204"/>
                <a:cs typeface="Arial" panose="020B0604020202020204"/>
              </a:rPr>
              <a:t>resulting line won’t have</a:t>
            </a:r>
            <a:r>
              <a:rPr sz="2395" spc="-85" dirty="0">
                <a:solidFill>
                  <a:srgbClr val="0070C0"/>
                </a:solidFill>
                <a:latin typeface="Arial" panose="020B0604020202020204"/>
                <a:cs typeface="Arial" panose="020B0604020202020204"/>
              </a:rPr>
              <a:t> </a:t>
            </a:r>
            <a:r>
              <a:rPr sz="2395" dirty="0">
                <a:solidFill>
                  <a:srgbClr val="0070C0"/>
                </a:solidFill>
                <a:latin typeface="Arial" panose="020B0604020202020204"/>
                <a:cs typeface="Arial" panose="020B0604020202020204"/>
              </a:rPr>
              <a:t>much  support from rest of the</a:t>
            </a:r>
            <a:r>
              <a:rPr sz="2395" spc="-35" dirty="0">
                <a:solidFill>
                  <a:srgbClr val="0070C0"/>
                </a:solidFill>
                <a:latin typeface="Arial" panose="020B0604020202020204"/>
                <a:cs typeface="Arial" panose="020B0604020202020204"/>
              </a:rPr>
              <a:t> </a:t>
            </a:r>
            <a:r>
              <a:rPr sz="2395" dirty="0">
                <a:solidFill>
                  <a:srgbClr val="0070C0"/>
                </a:solidFill>
                <a:latin typeface="Arial" panose="020B0604020202020204"/>
                <a:cs typeface="Arial" panose="020B0604020202020204"/>
              </a:rPr>
              <a:t>points</a:t>
            </a:r>
            <a:r>
              <a:rPr sz="2395" dirty="0">
                <a:latin typeface="Arial" panose="020B0604020202020204"/>
                <a:cs typeface="Arial" panose="020B0604020202020204"/>
              </a:rPr>
              <a:t>.</a:t>
            </a:r>
            <a:r>
              <a:rPr lang="en-US" sz="2395" dirty="0">
                <a:latin typeface="Arial" panose="020B0604020202020204"/>
                <a:cs typeface="Arial" panose="020B0604020202020204"/>
              </a:rPr>
              <a:t> </a:t>
            </a:r>
            <a:r>
              <a:rPr lang="zh-CN" altLang="en-US" sz="2395" dirty="0">
                <a:latin typeface="Arial" panose="020B0604020202020204"/>
                <a:cs typeface="Arial" panose="020B0604020202020204"/>
              </a:rPr>
              <a:t>（如果选到的点组成的）</a:t>
            </a:r>
            <a:endParaRPr sz="2395" dirty="0">
              <a:latin typeface="Arial" panose="020B0604020202020204"/>
              <a:cs typeface="Arial" panose="020B06040202020202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9453" y="291032"/>
            <a:ext cx="5509510" cy="523378"/>
          </a:xfrm>
          <a:prstGeom prst="rect">
            <a:avLst/>
          </a:prstGeom>
        </p:spPr>
        <p:txBody>
          <a:bodyPr vert="horz" wrap="square" lIns="0" tIns="10316" rIns="0" bIns="0" rtlCol="0">
            <a:spAutoFit/>
          </a:bodyPr>
          <a:lstStyle/>
          <a:p>
            <a:pPr marL="12700">
              <a:lnSpc>
                <a:spcPct val="100000"/>
              </a:lnSpc>
              <a:spcBef>
                <a:spcPts val="95"/>
              </a:spcBef>
            </a:pPr>
            <a:r>
              <a:rPr sz="3250" spc="-10" dirty="0"/>
              <a:t>RANSAC: </a:t>
            </a:r>
            <a:r>
              <a:rPr lang="en-US" sz="3250" spc="-5" dirty="0"/>
              <a:t>一般步骤</a:t>
            </a:r>
            <a:endParaRPr sz="3250" dirty="0"/>
          </a:p>
        </p:txBody>
      </p:sp>
      <p:sp>
        <p:nvSpPr>
          <p:cNvPr id="3" name="object 3"/>
          <p:cNvSpPr txBox="1"/>
          <p:nvPr/>
        </p:nvSpPr>
        <p:spPr>
          <a:xfrm>
            <a:off x="1120851" y="1477374"/>
            <a:ext cx="6667410" cy="4827905"/>
          </a:xfrm>
          <a:prstGeom prst="rect">
            <a:avLst/>
          </a:prstGeom>
        </p:spPr>
        <p:txBody>
          <a:bodyPr vert="horz" wrap="square" lIns="0" tIns="138463" rIns="0" bIns="0" rtlCol="0">
            <a:spAutoFit/>
          </a:bodyPr>
          <a:lstStyle/>
          <a:p>
            <a:pPr marL="545465" indent="-533400">
              <a:lnSpc>
                <a:spcPct val="100000"/>
              </a:lnSpc>
              <a:spcBef>
                <a:spcPts val="1275"/>
              </a:spcBef>
              <a:buChar char="•"/>
              <a:tabLst>
                <a:tab pos="545465" algn="l"/>
                <a:tab pos="546100" algn="l"/>
              </a:tabLst>
            </a:pPr>
            <a:r>
              <a:rPr sz="2050" u="heavy" spc="-5" dirty="0">
                <a:uFill>
                  <a:solidFill>
                    <a:srgbClr val="000000"/>
                  </a:solidFill>
                </a:uFill>
                <a:latin typeface="Arial" panose="020B0604020202020204"/>
                <a:cs typeface="Arial" panose="020B0604020202020204"/>
              </a:rPr>
              <a:t>RANSAC</a:t>
            </a:r>
            <a:r>
              <a:rPr sz="2050" u="heavy" spc="-10" dirty="0">
                <a:uFill>
                  <a:solidFill>
                    <a:srgbClr val="000000"/>
                  </a:solidFill>
                </a:uFill>
                <a:latin typeface="Arial" panose="020B0604020202020204"/>
                <a:cs typeface="Arial" panose="020B0604020202020204"/>
              </a:rPr>
              <a:t> </a:t>
            </a:r>
            <a:r>
              <a:rPr sz="2050" u="heavy" spc="-5" dirty="0">
                <a:uFill>
                  <a:solidFill>
                    <a:srgbClr val="000000"/>
                  </a:solidFill>
                </a:uFill>
                <a:latin typeface="Arial" panose="020B0604020202020204"/>
                <a:cs typeface="Arial" panose="020B0604020202020204"/>
              </a:rPr>
              <a:t>loop</a:t>
            </a:r>
            <a:r>
              <a:rPr sz="2050" spc="-5" dirty="0">
                <a:latin typeface="Arial" panose="020B0604020202020204"/>
                <a:cs typeface="Arial" panose="020B0604020202020204"/>
              </a:rPr>
              <a:t>:</a:t>
            </a:r>
            <a:endParaRPr sz="2050">
              <a:latin typeface="Arial" panose="020B0604020202020204"/>
              <a:cs typeface="Arial" panose="020B0604020202020204"/>
            </a:endParaRPr>
          </a:p>
          <a:p>
            <a:pPr marL="546100" marR="5080" indent="-533400">
              <a:lnSpc>
                <a:spcPct val="100000"/>
              </a:lnSpc>
              <a:spcBef>
                <a:spcPts val="1175"/>
              </a:spcBef>
              <a:buAutoNum type="arabicPeriod"/>
              <a:tabLst>
                <a:tab pos="546100" algn="l"/>
                <a:tab pos="546735" algn="l"/>
              </a:tabLst>
            </a:pPr>
            <a:r>
              <a:rPr sz="2050" spc="-5" dirty="0">
                <a:latin typeface="Arial" panose="020B0604020202020204"/>
                <a:cs typeface="Arial" panose="020B0604020202020204"/>
              </a:rPr>
              <a:t>Randomly select </a:t>
            </a:r>
            <a:r>
              <a:rPr sz="2050" dirty="0">
                <a:latin typeface="Arial" panose="020B0604020202020204"/>
                <a:cs typeface="Arial" panose="020B0604020202020204"/>
              </a:rPr>
              <a:t>a </a:t>
            </a:r>
            <a:r>
              <a:rPr sz="2050" i="1" spc="-5" dirty="0">
                <a:solidFill>
                  <a:srgbClr val="FF0000"/>
                </a:solidFill>
                <a:latin typeface="Arial" panose="020B0604020202020204"/>
                <a:cs typeface="Arial" panose="020B0604020202020204"/>
              </a:rPr>
              <a:t>seed group </a:t>
            </a:r>
            <a:r>
              <a:rPr sz="2050" spc="-5" dirty="0">
                <a:solidFill>
                  <a:srgbClr val="FF0000"/>
                </a:solidFill>
                <a:latin typeface="Arial" panose="020B0604020202020204"/>
                <a:cs typeface="Arial" panose="020B0604020202020204"/>
              </a:rPr>
              <a:t>of </a:t>
            </a:r>
            <a:r>
              <a:rPr sz="2050" b="1" i="1" spc="-5" dirty="0">
                <a:solidFill>
                  <a:srgbClr val="FF0000"/>
                </a:solidFill>
                <a:latin typeface="Arial" panose="020B0604020202020204"/>
                <a:cs typeface="Arial" panose="020B0604020202020204"/>
              </a:rPr>
              <a:t>s </a:t>
            </a:r>
            <a:r>
              <a:rPr sz="2050" spc="-5" dirty="0">
                <a:solidFill>
                  <a:srgbClr val="FF0000"/>
                </a:solidFill>
                <a:latin typeface="Arial" panose="020B0604020202020204"/>
                <a:cs typeface="Arial" panose="020B0604020202020204"/>
              </a:rPr>
              <a:t>points </a:t>
            </a:r>
            <a:r>
              <a:rPr sz="2050" spc="-5" dirty="0">
                <a:latin typeface="Arial" panose="020B0604020202020204"/>
                <a:cs typeface="Arial" panose="020B0604020202020204"/>
              </a:rPr>
              <a:t>on which to  base model</a:t>
            </a:r>
            <a:r>
              <a:rPr sz="2050" spc="20" dirty="0">
                <a:latin typeface="Arial" panose="020B0604020202020204"/>
                <a:cs typeface="Arial" panose="020B0604020202020204"/>
              </a:rPr>
              <a:t> </a:t>
            </a:r>
            <a:r>
              <a:rPr sz="2050" spc="-5" dirty="0">
                <a:latin typeface="Arial" panose="020B0604020202020204"/>
                <a:cs typeface="Arial" panose="020B0604020202020204"/>
              </a:rPr>
              <a:t>estimate</a:t>
            </a:r>
            <a:endParaRPr sz="2050">
              <a:latin typeface="Arial" panose="020B0604020202020204"/>
              <a:cs typeface="Arial" panose="020B0604020202020204"/>
            </a:endParaRPr>
          </a:p>
          <a:p>
            <a:pPr marL="546100" indent="-534035">
              <a:lnSpc>
                <a:spcPct val="100000"/>
              </a:lnSpc>
              <a:spcBef>
                <a:spcPts val="1175"/>
              </a:spcBef>
              <a:buAutoNum type="arabicPeriod"/>
              <a:tabLst>
                <a:tab pos="545465" algn="l"/>
                <a:tab pos="546735" algn="l"/>
              </a:tabLst>
            </a:pPr>
            <a:r>
              <a:rPr sz="2050" spc="-5" dirty="0">
                <a:solidFill>
                  <a:srgbClr val="FF0000"/>
                </a:solidFill>
                <a:latin typeface="Arial" panose="020B0604020202020204"/>
                <a:cs typeface="Arial" panose="020B0604020202020204"/>
              </a:rPr>
              <a:t>Fit model to these </a:t>
            </a:r>
            <a:r>
              <a:rPr sz="2050" b="1" i="1" spc="-5" dirty="0">
                <a:solidFill>
                  <a:srgbClr val="FF0000"/>
                </a:solidFill>
                <a:latin typeface="Arial" panose="020B0604020202020204"/>
                <a:cs typeface="Arial" panose="020B0604020202020204"/>
              </a:rPr>
              <a:t>s</a:t>
            </a:r>
            <a:r>
              <a:rPr sz="2050" b="1" i="1" spc="10" dirty="0">
                <a:solidFill>
                  <a:srgbClr val="FF0000"/>
                </a:solidFill>
                <a:latin typeface="Arial" panose="020B0604020202020204"/>
                <a:cs typeface="Arial" panose="020B0604020202020204"/>
              </a:rPr>
              <a:t> </a:t>
            </a:r>
            <a:r>
              <a:rPr sz="2050" spc="-5" dirty="0">
                <a:solidFill>
                  <a:srgbClr val="FF0000"/>
                </a:solidFill>
                <a:latin typeface="Arial" panose="020B0604020202020204"/>
                <a:cs typeface="Arial" panose="020B0604020202020204"/>
              </a:rPr>
              <a:t>points</a:t>
            </a:r>
            <a:endParaRPr sz="2050">
              <a:latin typeface="Arial" panose="020B0604020202020204"/>
              <a:cs typeface="Arial" panose="020B0604020202020204"/>
            </a:endParaRPr>
          </a:p>
          <a:p>
            <a:pPr marL="546100" marR="195580" indent="-533400">
              <a:lnSpc>
                <a:spcPct val="100000"/>
              </a:lnSpc>
              <a:spcBef>
                <a:spcPts val="1180"/>
              </a:spcBef>
              <a:buAutoNum type="arabicPeriod"/>
              <a:tabLst>
                <a:tab pos="545465" algn="l"/>
                <a:tab pos="546100" algn="l"/>
              </a:tabLst>
            </a:pPr>
            <a:r>
              <a:rPr sz="2050" spc="-5" dirty="0">
                <a:latin typeface="Arial" panose="020B0604020202020204"/>
                <a:cs typeface="Arial" panose="020B0604020202020204"/>
              </a:rPr>
              <a:t>Find </a:t>
            </a:r>
            <a:r>
              <a:rPr sz="2050" i="1" spc="-5" dirty="0">
                <a:solidFill>
                  <a:srgbClr val="FF0000"/>
                </a:solidFill>
                <a:latin typeface="Arial" panose="020B0604020202020204"/>
                <a:cs typeface="Arial" panose="020B0604020202020204"/>
              </a:rPr>
              <a:t>inliers </a:t>
            </a:r>
            <a:r>
              <a:rPr sz="2050" spc="-5" dirty="0">
                <a:latin typeface="Arial" panose="020B0604020202020204"/>
                <a:cs typeface="Arial" panose="020B0604020202020204"/>
              </a:rPr>
              <a:t>to this model (i.e., </a:t>
            </a:r>
            <a:r>
              <a:rPr sz="2050" spc="-5" dirty="0">
                <a:solidFill>
                  <a:srgbClr val="FF0000"/>
                </a:solidFill>
                <a:latin typeface="Arial" panose="020B0604020202020204"/>
                <a:cs typeface="Arial" panose="020B0604020202020204"/>
              </a:rPr>
              <a:t>points whose distance  from the line is less than</a:t>
            </a:r>
            <a:r>
              <a:rPr sz="2050" spc="30" dirty="0">
                <a:solidFill>
                  <a:srgbClr val="FF0000"/>
                </a:solidFill>
                <a:latin typeface="Arial" panose="020B0604020202020204"/>
                <a:cs typeface="Arial" panose="020B0604020202020204"/>
              </a:rPr>
              <a:t> </a:t>
            </a:r>
            <a:r>
              <a:rPr sz="2050" b="1" i="1" spc="-5" dirty="0">
                <a:solidFill>
                  <a:srgbClr val="FF0000"/>
                </a:solidFill>
                <a:latin typeface="Arial" panose="020B0604020202020204"/>
                <a:cs typeface="Arial" panose="020B0604020202020204"/>
              </a:rPr>
              <a:t>t</a:t>
            </a:r>
            <a:r>
              <a:rPr sz="2050" spc="-5" dirty="0">
                <a:latin typeface="Arial" panose="020B0604020202020204"/>
                <a:cs typeface="Arial" panose="020B0604020202020204"/>
              </a:rPr>
              <a:t>)</a:t>
            </a:r>
            <a:endParaRPr sz="2050">
              <a:latin typeface="Arial" panose="020B0604020202020204"/>
              <a:cs typeface="Arial" panose="020B0604020202020204"/>
            </a:endParaRPr>
          </a:p>
          <a:p>
            <a:pPr marL="546100" marR="113665" indent="-533400">
              <a:lnSpc>
                <a:spcPct val="100000"/>
              </a:lnSpc>
              <a:spcBef>
                <a:spcPts val="1175"/>
              </a:spcBef>
              <a:buAutoNum type="arabicPeriod"/>
              <a:tabLst>
                <a:tab pos="545465" algn="l"/>
                <a:tab pos="546100" algn="l"/>
                <a:tab pos="6186170" algn="l"/>
              </a:tabLst>
            </a:pPr>
            <a:r>
              <a:rPr sz="2050" spc="-5" dirty="0">
                <a:latin typeface="Arial" panose="020B0604020202020204"/>
                <a:cs typeface="Arial" panose="020B0604020202020204"/>
              </a:rPr>
              <a:t>If there are </a:t>
            </a:r>
            <a:r>
              <a:rPr sz="2050" b="1" i="1" dirty="0">
                <a:solidFill>
                  <a:srgbClr val="FF0000"/>
                </a:solidFill>
                <a:latin typeface="Arial" panose="020B0604020202020204"/>
                <a:cs typeface="Arial" panose="020B0604020202020204"/>
              </a:rPr>
              <a:t>d </a:t>
            </a:r>
            <a:r>
              <a:rPr sz="2050" spc="-5" dirty="0">
                <a:solidFill>
                  <a:srgbClr val="FF0000"/>
                </a:solidFill>
                <a:latin typeface="Arial" panose="020B0604020202020204"/>
                <a:cs typeface="Arial" panose="020B0604020202020204"/>
              </a:rPr>
              <a:t>or more</a:t>
            </a:r>
            <a:r>
              <a:rPr sz="2050" spc="40" dirty="0">
                <a:solidFill>
                  <a:srgbClr val="FF0000"/>
                </a:solidFill>
                <a:latin typeface="Arial" panose="020B0604020202020204"/>
                <a:cs typeface="Arial" panose="020B0604020202020204"/>
              </a:rPr>
              <a:t> </a:t>
            </a:r>
            <a:r>
              <a:rPr sz="2050" spc="-5" dirty="0">
                <a:solidFill>
                  <a:srgbClr val="FF0000"/>
                </a:solidFill>
                <a:latin typeface="Arial" panose="020B0604020202020204"/>
                <a:cs typeface="Arial" panose="020B0604020202020204"/>
              </a:rPr>
              <a:t>inliers</a:t>
            </a:r>
            <a:r>
              <a:rPr sz="2050" spc="-5" dirty="0">
                <a:latin typeface="Arial" panose="020B0604020202020204"/>
                <a:cs typeface="Arial" panose="020B0604020202020204"/>
              </a:rPr>
              <a:t>,</a:t>
            </a:r>
            <a:r>
              <a:rPr sz="2050" spc="15" dirty="0">
                <a:latin typeface="Arial" panose="020B0604020202020204"/>
                <a:cs typeface="Arial" panose="020B0604020202020204"/>
              </a:rPr>
              <a:t> </a:t>
            </a:r>
            <a:r>
              <a:rPr sz="2050" spc="-5" dirty="0">
                <a:solidFill>
                  <a:srgbClr val="FF0000"/>
                </a:solidFill>
                <a:latin typeface="Arial" panose="020B0604020202020204"/>
                <a:cs typeface="Arial" panose="020B0604020202020204"/>
              </a:rPr>
              <a:t>re-compute	estimate</a:t>
            </a:r>
            <a:r>
              <a:rPr sz="2050" spc="-85" dirty="0">
                <a:solidFill>
                  <a:srgbClr val="FF0000"/>
                </a:solidFill>
                <a:latin typeface="Arial" panose="020B0604020202020204"/>
                <a:cs typeface="Arial" panose="020B0604020202020204"/>
              </a:rPr>
              <a:t> </a:t>
            </a:r>
            <a:r>
              <a:rPr sz="2050" spc="-5" dirty="0">
                <a:solidFill>
                  <a:srgbClr val="FF0000"/>
                </a:solidFill>
                <a:latin typeface="Arial" panose="020B0604020202020204"/>
                <a:cs typeface="Arial" panose="020B0604020202020204"/>
              </a:rPr>
              <a:t>of  model on all of the</a:t>
            </a:r>
            <a:r>
              <a:rPr sz="2050" spc="25" dirty="0">
                <a:solidFill>
                  <a:srgbClr val="FF0000"/>
                </a:solidFill>
                <a:latin typeface="Arial" panose="020B0604020202020204"/>
                <a:cs typeface="Arial" panose="020B0604020202020204"/>
              </a:rPr>
              <a:t> </a:t>
            </a:r>
            <a:r>
              <a:rPr sz="2050" spc="-5" dirty="0">
                <a:solidFill>
                  <a:srgbClr val="FF0000"/>
                </a:solidFill>
                <a:latin typeface="Arial" panose="020B0604020202020204"/>
                <a:cs typeface="Arial" panose="020B0604020202020204"/>
              </a:rPr>
              <a:t>inliers</a:t>
            </a:r>
            <a:endParaRPr sz="2050">
              <a:latin typeface="Arial" panose="020B0604020202020204"/>
              <a:cs typeface="Arial" panose="020B0604020202020204"/>
            </a:endParaRPr>
          </a:p>
          <a:p>
            <a:pPr marL="546100" indent="-533400">
              <a:lnSpc>
                <a:spcPct val="100000"/>
              </a:lnSpc>
              <a:spcBef>
                <a:spcPts val="1175"/>
              </a:spcBef>
              <a:buAutoNum type="arabicPeriod"/>
              <a:tabLst>
                <a:tab pos="545465" algn="l"/>
                <a:tab pos="546100" algn="l"/>
              </a:tabLst>
            </a:pPr>
            <a:r>
              <a:rPr sz="2050" spc="-5" dirty="0">
                <a:latin typeface="Arial" panose="020B0604020202020204"/>
                <a:cs typeface="Arial" panose="020B0604020202020204"/>
              </a:rPr>
              <a:t>Repeat </a:t>
            </a:r>
            <a:r>
              <a:rPr sz="2050" b="1" i="1" spc="-5" dirty="0">
                <a:latin typeface="Arial" panose="020B0604020202020204"/>
                <a:cs typeface="Arial" panose="020B0604020202020204"/>
              </a:rPr>
              <a:t>N</a:t>
            </a:r>
            <a:r>
              <a:rPr sz="2050" b="1" i="1" spc="20" dirty="0">
                <a:latin typeface="Arial" panose="020B0604020202020204"/>
                <a:cs typeface="Arial" panose="020B0604020202020204"/>
              </a:rPr>
              <a:t> </a:t>
            </a:r>
            <a:r>
              <a:rPr sz="2050" spc="-5" dirty="0">
                <a:latin typeface="Arial" panose="020B0604020202020204"/>
                <a:cs typeface="Arial" panose="020B0604020202020204"/>
              </a:rPr>
              <a:t>times</a:t>
            </a:r>
            <a:endParaRPr sz="2050">
              <a:latin typeface="Arial" panose="020B0604020202020204"/>
              <a:cs typeface="Arial" panose="020B0604020202020204"/>
            </a:endParaRPr>
          </a:p>
          <a:p>
            <a:pPr>
              <a:lnSpc>
                <a:spcPct val="100000"/>
              </a:lnSpc>
              <a:spcBef>
                <a:spcPts val="30"/>
              </a:spcBef>
            </a:pPr>
            <a:endParaRPr sz="2995">
              <a:latin typeface="Times New Roman" panose="02020603050405020304"/>
              <a:cs typeface="Times New Roman" panose="02020603050405020304"/>
            </a:endParaRPr>
          </a:p>
          <a:p>
            <a:pPr marL="545465" indent="-533400">
              <a:lnSpc>
                <a:spcPct val="100000"/>
              </a:lnSpc>
              <a:buChar char="•"/>
              <a:tabLst>
                <a:tab pos="545465" algn="l"/>
                <a:tab pos="546100" algn="l"/>
              </a:tabLst>
            </a:pPr>
            <a:r>
              <a:rPr sz="2050" spc="-5" dirty="0">
                <a:latin typeface="Arial" panose="020B0604020202020204"/>
                <a:cs typeface="Arial" panose="020B0604020202020204"/>
              </a:rPr>
              <a:t>Keep the model with the </a:t>
            </a:r>
            <a:r>
              <a:rPr sz="2050" spc="-5" dirty="0">
                <a:solidFill>
                  <a:srgbClr val="FF0000"/>
                </a:solidFill>
                <a:latin typeface="Arial" panose="020B0604020202020204"/>
                <a:cs typeface="Arial" panose="020B0604020202020204"/>
              </a:rPr>
              <a:t>largest number of</a:t>
            </a:r>
            <a:r>
              <a:rPr sz="2050" spc="50" dirty="0">
                <a:solidFill>
                  <a:srgbClr val="FF0000"/>
                </a:solidFill>
                <a:latin typeface="Arial" panose="020B0604020202020204"/>
                <a:cs typeface="Arial" panose="020B0604020202020204"/>
              </a:rPr>
              <a:t> </a:t>
            </a:r>
            <a:r>
              <a:rPr sz="2050" spc="-5" dirty="0">
                <a:solidFill>
                  <a:srgbClr val="FF0000"/>
                </a:solidFill>
                <a:latin typeface="Arial" panose="020B0604020202020204"/>
                <a:cs typeface="Arial" panose="020B0604020202020204"/>
              </a:rPr>
              <a:t>inliers</a:t>
            </a:r>
            <a:endParaRPr sz="2050">
              <a:latin typeface="Arial" panose="020B0604020202020204"/>
              <a:cs typeface="Arial" panose="020B060402020202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19177" y="2188043"/>
            <a:ext cx="195477" cy="195477"/>
          </a:xfrm>
          <a:prstGeom prst="rect">
            <a:avLst/>
          </a:prstGeom>
          <a:blipFill>
            <a:blip/>
            <a:stretch>
              <a:fillRect/>
            </a:stretch>
          </a:blipFill>
        </p:spPr>
        <p:txBody>
          <a:bodyPr wrap="square" lIns="0" tIns="0" rIns="0" bIns="0" rtlCol="0"/>
          <a:lstStyle/>
          <a:p>
            <a:endParaRPr sz="1540"/>
          </a:p>
        </p:txBody>
      </p:sp>
      <p:sp>
        <p:nvSpPr>
          <p:cNvPr id="3" name="object 3"/>
          <p:cNvSpPr/>
          <p:nvPr/>
        </p:nvSpPr>
        <p:spPr>
          <a:xfrm>
            <a:off x="5397685" y="2167622"/>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8" y="207569"/>
                </a:lnTo>
                <a:lnTo>
                  <a:pt x="41961" y="238257"/>
                </a:lnTo>
                <a:lnTo>
                  <a:pt x="51054" y="245203"/>
                </a:lnTo>
                <a:lnTo>
                  <a:pt x="51053" y="129037"/>
                </a:lnTo>
                <a:lnTo>
                  <a:pt x="65830" y="89195"/>
                </a:lnTo>
                <a:lnTo>
                  <a:pt x="92127" y="63195"/>
                </a:lnTo>
                <a:lnTo>
                  <a:pt x="125149" y="50853"/>
                </a:lnTo>
                <a:lnTo>
                  <a:pt x="160102" y="51984"/>
                </a:lnTo>
                <a:lnTo>
                  <a:pt x="192191" y="66404"/>
                </a:lnTo>
                <a:lnTo>
                  <a:pt x="216622" y="93928"/>
                </a:lnTo>
                <a:lnTo>
                  <a:pt x="228600" y="134371"/>
                </a:lnTo>
                <a:lnTo>
                  <a:pt x="228600" y="246063"/>
                </a:lnTo>
                <a:lnTo>
                  <a:pt x="232742" y="243245"/>
                </a:lnTo>
                <a:lnTo>
                  <a:pt x="256218" y="215797"/>
                </a:lnTo>
                <a:lnTo>
                  <a:pt x="272463" y="180719"/>
                </a:lnTo>
                <a:lnTo>
                  <a:pt x="279654" y="138181"/>
                </a:lnTo>
                <a:close/>
              </a:path>
              <a:path w="280034" h="278130">
                <a:moveTo>
                  <a:pt x="228600" y="246063"/>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3"/>
                </a:lnTo>
                <a:lnTo>
                  <a:pt x="70597" y="260134"/>
                </a:lnTo>
                <a:lnTo>
                  <a:pt x="102925" y="273367"/>
                </a:lnTo>
                <a:lnTo>
                  <a:pt x="137125" y="278125"/>
                </a:lnTo>
                <a:lnTo>
                  <a:pt x="171374" y="274579"/>
                </a:lnTo>
                <a:lnTo>
                  <a:pt x="203854" y="262896"/>
                </a:lnTo>
                <a:lnTo>
                  <a:pt x="228600" y="246063"/>
                </a:lnTo>
                <a:close/>
              </a:path>
            </a:pathLst>
          </a:custGeom>
          <a:solidFill>
            <a:srgbClr val="FF0000"/>
          </a:solidFill>
        </p:spPr>
        <p:txBody>
          <a:bodyPr wrap="square" lIns="0" tIns="0" rIns="0" bIns="0" rtlCol="0"/>
          <a:lstStyle/>
          <a:p>
            <a:endParaRPr sz="1540"/>
          </a:p>
        </p:txBody>
      </p:sp>
      <p:sp>
        <p:nvSpPr>
          <p:cNvPr id="4" name="object 4"/>
          <p:cNvSpPr/>
          <p:nvPr/>
        </p:nvSpPr>
        <p:spPr>
          <a:xfrm>
            <a:off x="4897915" y="1927407"/>
            <a:ext cx="195477" cy="195477"/>
          </a:xfrm>
          <a:prstGeom prst="rect">
            <a:avLst/>
          </a:prstGeom>
          <a:blipFill>
            <a:blip/>
            <a:stretch>
              <a:fillRect/>
            </a:stretch>
          </a:blipFill>
        </p:spPr>
        <p:txBody>
          <a:bodyPr wrap="square" lIns="0" tIns="0" rIns="0" bIns="0" rtlCol="0"/>
          <a:lstStyle/>
          <a:p>
            <a:endParaRPr sz="1540"/>
          </a:p>
        </p:txBody>
      </p:sp>
      <p:sp>
        <p:nvSpPr>
          <p:cNvPr id="5" name="object 5"/>
          <p:cNvSpPr/>
          <p:nvPr/>
        </p:nvSpPr>
        <p:spPr>
          <a:xfrm>
            <a:off x="4876412" y="1906986"/>
            <a:ext cx="239460" cy="237831"/>
          </a:xfrm>
          <a:custGeom>
            <a:avLst/>
            <a:gdLst/>
            <a:ahLst/>
            <a:cxnLst/>
            <a:rect l="l" t="t" r="r" b="b"/>
            <a:pathLst>
              <a:path w="280035"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6" name="object 6"/>
          <p:cNvSpPr/>
          <p:nvPr/>
        </p:nvSpPr>
        <p:spPr>
          <a:xfrm>
            <a:off x="6526883" y="2774476"/>
            <a:ext cx="195477" cy="195477"/>
          </a:xfrm>
          <a:prstGeom prst="rect">
            <a:avLst/>
          </a:prstGeom>
          <a:blipFill>
            <a:blip/>
            <a:stretch>
              <a:fillRect/>
            </a:stretch>
          </a:blipFill>
        </p:spPr>
        <p:txBody>
          <a:bodyPr wrap="square" lIns="0" tIns="0" rIns="0" bIns="0" rtlCol="0"/>
          <a:lstStyle/>
          <a:p>
            <a:endParaRPr sz="1540"/>
          </a:p>
        </p:txBody>
      </p:sp>
      <p:sp>
        <p:nvSpPr>
          <p:cNvPr id="7" name="object 7"/>
          <p:cNvSpPr/>
          <p:nvPr/>
        </p:nvSpPr>
        <p:spPr>
          <a:xfrm>
            <a:off x="6505391" y="2754055"/>
            <a:ext cx="239460" cy="237831"/>
          </a:xfrm>
          <a:custGeom>
            <a:avLst/>
            <a:gdLst/>
            <a:ahLst/>
            <a:cxnLst/>
            <a:rect l="l" t="t" r="r" b="b"/>
            <a:pathLst>
              <a:path w="280034" h="278129">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29">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8" name="object 8"/>
          <p:cNvSpPr/>
          <p:nvPr/>
        </p:nvSpPr>
        <p:spPr>
          <a:xfrm>
            <a:off x="6005610" y="2709316"/>
            <a:ext cx="195477" cy="195477"/>
          </a:xfrm>
          <a:prstGeom prst="rect">
            <a:avLst/>
          </a:prstGeom>
          <a:blipFill>
            <a:blip/>
            <a:stretch>
              <a:fillRect/>
            </a:stretch>
          </a:blipFill>
        </p:spPr>
        <p:txBody>
          <a:bodyPr wrap="square" lIns="0" tIns="0" rIns="0" bIns="0" rtlCol="0"/>
          <a:lstStyle/>
          <a:p>
            <a:endParaRPr sz="1540"/>
          </a:p>
        </p:txBody>
      </p:sp>
      <p:sp>
        <p:nvSpPr>
          <p:cNvPr id="9" name="object 9"/>
          <p:cNvSpPr/>
          <p:nvPr/>
        </p:nvSpPr>
        <p:spPr>
          <a:xfrm>
            <a:off x="5984118" y="2688896"/>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10" name="object 10"/>
          <p:cNvSpPr/>
          <p:nvPr/>
        </p:nvSpPr>
        <p:spPr>
          <a:xfrm>
            <a:off x="3985687" y="2448680"/>
            <a:ext cx="195477" cy="195477"/>
          </a:xfrm>
          <a:prstGeom prst="rect">
            <a:avLst/>
          </a:prstGeom>
          <a:blipFill>
            <a:blip/>
            <a:stretch>
              <a:fillRect/>
            </a:stretch>
          </a:blipFill>
        </p:spPr>
        <p:txBody>
          <a:bodyPr wrap="square" lIns="0" tIns="0" rIns="0" bIns="0" rtlCol="0"/>
          <a:lstStyle/>
          <a:p>
            <a:endParaRPr sz="1540"/>
          </a:p>
        </p:txBody>
      </p:sp>
      <p:sp>
        <p:nvSpPr>
          <p:cNvPr id="11" name="object 11"/>
          <p:cNvSpPr/>
          <p:nvPr/>
        </p:nvSpPr>
        <p:spPr>
          <a:xfrm>
            <a:off x="3964184" y="2428259"/>
            <a:ext cx="239460" cy="237831"/>
          </a:xfrm>
          <a:custGeom>
            <a:avLst/>
            <a:gdLst/>
            <a:ahLst/>
            <a:cxnLst/>
            <a:rect l="l" t="t" r="r" b="b"/>
            <a:pathLst>
              <a:path w="280035"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12" name="object 12"/>
          <p:cNvSpPr/>
          <p:nvPr/>
        </p:nvSpPr>
        <p:spPr>
          <a:xfrm>
            <a:off x="4311482" y="2774476"/>
            <a:ext cx="195477" cy="195477"/>
          </a:xfrm>
          <a:prstGeom prst="rect">
            <a:avLst/>
          </a:prstGeom>
          <a:blipFill>
            <a:blip/>
            <a:stretch>
              <a:fillRect/>
            </a:stretch>
          </a:blipFill>
        </p:spPr>
        <p:txBody>
          <a:bodyPr wrap="square" lIns="0" tIns="0" rIns="0" bIns="0" rtlCol="0"/>
          <a:lstStyle/>
          <a:p>
            <a:endParaRPr sz="1540"/>
          </a:p>
        </p:txBody>
      </p:sp>
      <p:sp>
        <p:nvSpPr>
          <p:cNvPr id="13" name="object 13"/>
          <p:cNvSpPr/>
          <p:nvPr/>
        </p:nvSpPr>
        <p:spPr>
          <a:xfrm>
            <a:off x="4289980" y="2754055"/>
            <a:ext cx="239460" cy="237831"/>
          </a:xfrm>
          <a:custGeom>
            <a:avLst/>
            <a:gdLst/>
            <a:ahLst/>
            <a:cxnLst/>
            <a:rect l="l" t="t" r="r" b="b"/>
            <a:pathLst>
              <a:path w="280035" h="278129">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29">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14" name="object 14"/>
          <p:cNvSpPr/>
          <p:nvPr/>
        </p:nvSpPr>
        <p:spPr>
          <a:xfrm>
            <a:off x="3659891" y="3100272"/>
            <a:ext cx="195477" cy="195477"/>
          </a:xfrm>
          <a:prstGeom prst="rect">
            <a:avLst/>
          </a:prstGeom>
          <a:blipFill>
            <a:blip/>
            <a:stretch>
              <a:fillRect/>
            </a:stretch>
          </a:blipFill>
        </p:spPr>
        <p:txBody>
          <a:bodyPr wrap="square" lIns="0" tIns="0" rIns="0" bIns="0" rtlCol="0"/>
          <a:lstStyle/>
          <a:p>
            <a:endParaRPr sz="1540"/>
          </a:p>
        </p:txBody>
      </p:sp>
      <p:sp>
        <p:nvSpPr>
          <p:cNvPr id="15" name="object 15"/>
          <p:cNvSpPr/>
          <p:nvPr/>
        </p:nvSpPr>
        <p:spPr>
          <a:xfrm>
            <a:off x="3638388" y="3079850"/>
            <a:ext cx="239460" cy="237831"/>
          </a:xfrm>
          <a:custGeom>
            <a:avLst/>
            <a:gdLst/>
            <a:ahLst/>
            <a:cxnLst/>
            <a:rect l="l" t="t" r="r" b="b"/>
            <a:pathLst>
              <a:path w="280035" h="278129">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40" y="207569"/>
                </a:lnTo>
                <a:lnTo>
                  <a:pt x="41965" y="238257"/>
                </a:lnTo>
                <a:lnTo>
                  <a:pt x="51054" y="245201"/>
                </a:lnTo>
                <a:lnTo>
                  <a:pt x="51053" y="129037"/>
                </a:lnTo>
                <a:lnTo>
                  <a:pt x="65823" y="89210"/>
                </a:lnTo>
                <a:lnTo>
                  <a:pt x="92118" y="63215"/>
                </a:lnTo>
                <a:lnTo>
                  <a:pt x="125143" y="50871"/>
                </a:lnTo>
                <a:lnTo>
                  <a:pt x="160099" y="51995"/>
                </a:lnTo>
                <a:lnTo>
                  <a:pt x="192192" y="66408"/>
                </a:lnTo>
                <a:lnTo>
                  <a:pt x="216625" y="93927"/>
                </a:lnTo>
                <a:lnTo>
                  <a:pt x="228600" y="134371"/>
                </a:lnTo>
                <a:lnTo>
                  <a:pt x="228600" y="246061"/>
                </a:lnTo>
                <a:lnTo>
                  <a:pt x="232738" y="243245"/>
                </a:lnTo>
                <a:lnTo>
                  <a:pt x="256215" y="215797"/>
                </a:lnTo>
                <a:lnTo>
                  <a:pt x="272460" y="180719"/>
                </a:lnTo>
                <a:lnTo>
                  <a:pt x="279654" y="138181"/>
                </a:lnTo>
                <a:close/>
              </a:path>
              <a:path w="280035" h="278129">
                <a:moveTo>
                  <a:pt x="228600" y="246061"/>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1"/>
                </a:lnTo>
                <a:lnTo>
                  <a:pt x="70601" y="260134"/>
                </a:lnTo>
                <a:lnTo>
                  <a:pt x="102928" y="273367"/>
                </a:lnTo>
                <a:lnTo>
                  <a:pt x="137125" y="278125"/>
                </a:lnTo>
                <a:lnTo>
                  <a:pt x="171373" y="274579"/>
                </a:lnTo>
                <a:lnTo>
                  <a:pt x="203851" y="262896"/>
                </a:lnTo>
                <a:lnTo>
                  <a:pt x="228600" y="246061"/>
                </a:lnTo>
                <a:close/>
              </a:path>
            </a:pathLst>
          </a:custGeom>
          <a:solidFill>
            <a:srgbClr val="FF0000"/>
          </a:solidFill>
        </p:spPr>
        <p:txBody>
          <a:bodyPr wrap="square" lIns="0" tIns="0" rIns="0" bIns="0" rtlCol="0"/>
          <a:lstStyle/>
          <a:p>
            <a:endParaRPr sz="1540"/>
          </a:p>
        </p:txBody>
      </p:sp>
      <p:sp>
        <p:nvSpPr>
          <p:cNvPr id="16" name="object 16"/>
          <p:cNvSpPr/>
          <p:nvPr/>
        </p:nvSpPr>
        <p:spPr>
          <a:xfrm>
            <a:off x="5679814" y="1080339"/>
            <a:ext cx="195477" cy="195477"/>
          </a:xfrm>
          <a:prstGeom prst="rect">
            <a:avLst/>
          </a:prstGeom>
          <a:blipFill>
            <a:blip/>
            <a:stretch>
              <a:fillRect/>
            </a:stretch>
          </a:blipFill>
        </p:spPr>
        <p:txBody>
          <a:bodyPr wrap="square" lIns="0" tIns="0" rIns="0" bIns="0" rtlCol="0"/>
          <a:lstStyle/>
          <a:p>
            <a:endParaRPr sz="1540"/>
          </a:p>
        </p:txBody>
      </p:sp>
      <p:sp>
        <p:nvSpPr>
          <p:cNvPr id="17" name="object 17"/>
          <p:cNvSpPr/>
          <p:nvPr/>
        </p:nvSpPr>
        <p:spPr>
          <a:xfrm>
            <a:off x="5658322" y="1059917"/>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18" name="object 18"/>
          <p:cNvSpPr/>
          <p:nvPr/>
        </p:nvSpPr>
        <p:spPr>
          <a:xfrm>
            <a:off x="5810132" y="1601611"/>
            <a:ext cx="195477" cy="195477"/>
          </a:xfrm>
          <a:prstGeom prst="rect">
            <a:avLst/>
          </a:prstGeom>
          <a:blipFill>
            <a:blip/>
            <a:stretch>
              <a:fillRect/>
            </a:stretch>
          </a:blipFill>
        </p:spPr>
        <p:txBody>
          <a:bodyPr wrap="square" lIns="0" tIns="0" rIns="0" bIns="0" rtlCol="0"/>
          <a:lstStyle/>
          <a:p>
            <a:endParaRPr sz="1540"/>
          </a:p>
        </p:txBody>
      </p:sp>
      <p:sp>
        <p:nvSpPr>
          <p:cNvPr id="19" name="object 19"/>
          <p:cNvSpPr/>
          <p:nvPr/>
        </p:nvSpPr>
        <p:spPr>
          <a:xfrm>
            <a:off x="5788640" y="1581190"/>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20" name="object 20"/>
          <p:cNvSpPr/>
          <p:nvPr/>
        </p:nvSpPr>
        <p:spPr>
          <a:xfrm>
            <a:off x="4702437" y="2383521"/>
            <a:ext cx="195477" cy="195477"/>
          </a:xfrm>
          <a:prstGeom prst="rect">
            <a:avLst/>
          </a:prstGeom>
          <a:blipFill>
            <a:blip/>
            <a:stretch>
              <a:fillRect/>
            </a:stretch>
          </a:blipFill>
        </p:spPr>
        <p:txBody>
          <a:bodyPr wrap="square" lIns="0" tIns="0" rIns="0" bIns="0" rtlCol="0"/>
          <a:lstStyle/>
          <a:p>
            <a:endParaRPr sz="1540"/>
          </a:p>
        </p:txBody>
      </p:sp>
      <p:sp>
        <p:nvSpPr>
          <p:cNvPr id="21" name="object 21"/>
          <p:cNvSpPr/>
          <p:nvPr/>
        </p:nvSpPr>
        <p:spPr>
          <a:xfrm>
            <a:off x="4680935" y="2363100"/>
            <a:ext cx="239460" cy="237831"/>
          </a:xfrm>
          <a:custGeom>
            <a:avLst/>
            <a:gdLst/>
            <a:ahLst/>
            <a:cxnLst/>
            <a:rect l="l" t="t" r="r" b="b"/>
            <a:pathLst>
              <a:path w="280035"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22" name="object 22"/>
          <p:cNvSpPr/>
          <p:nvPr/>
        </p:nvSpPr>
        <p:spPr>
          <a:xfrm>
            <a:off x="4897915" y="1927407"/>
            <a:ext cx="195477" cy="195477"/>
          </a:xfrm>
          <a:prstGeom prst="rect">
            <a:avLst/>
          </a:prstGeom>
          <a:blipFill>
            <a:blip/>
            <a:stretch>
              <a:fillRect/>
            </a:stretch>
          </a:blipFill>
        </p:spPr>
        <p:txBody>
          <a:bodyPr wrap="square" lIns="0" tIns="0" rIns="0" bIns="0" rtlCol="0"/>
          <a:lstStyle/>
          <a:p>
            <a:endParaRPr sz="1540"/>
          </a:p>
        </p:txBody>
      </p:sp>
      <p:sp>
        <p:nvSpPr>
          <p:cNvPr id="23" name="object 23"/>
          <p:cNvSpPr/>
          <p:nvPr/>
        </p:nvSpPr>
        <p:spPr>
          <a:xfrm>
            <a:off x="4876412" y="1906986"/>
            <a:ext cx="239460" cy="237831"/>
          </a:xfrm>
          <a:custGeom>
            <a:avLst/>
            <a:gdLst/>
            <a:ahLst/>
            <a:cxnLst/>
            <a:rect l="l" t="t" r="r" b="b"/>
            <a:pathLst>
              <a:path w="280035"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24" name="object 24"/>
          <p:cNvSpPr/>
          <p:nvPr/>
        </p:nvSpPr>
        <p:spPr>
          <a:xfrm>
            <a:off x="6005610" y="689383"/>
            <a:ext cx="195477" cy="195477"/>
          </a:xfrm>
          <a:prstGeom prst="rect">
            <a:avLst/>
          </a:prstGeom>
          <a:blipFill>
            <a:blip/>
            <a:stretch>
              <a:fillRect/>
            </a:stretch>
          </a:blipFill>
        </p:spPr>
        <p:txBody>
          <a:bodyPr wrap="square" lIns="0" tIns="0" rIns="0" bIns="0" rtlCol="0"/>
          <a:lstStyle/>
          <a:p>
            <a:endParaRPr sz="1540"/>
          </a:p>
        </p:txBody>
      </p:sp>
      <p:sp>
        <p:nvSpPr>
          <p:cNvPr id="25" name="object 25"/>
          <p:cNvSpPr/>
          <p:nvPr/>
        </p:nvSpPr>
        <p:spPr>
          <a:xfrm>
            <a:off x="5984118" y="668962"/>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26" name="object 26"/>
          <p:cNvSpPr/>
          <p:nvPr/>
        </p:nvSpPr>
        <p:spPr>
          <a:xfrm>
            <a:off x="5419177" y="1797088"/>
            <a:ext cx="195477" cy="195477"/>
          </a:xfrm>
          <a:prstGeom prst="rect">
            <a:avLst/>
          </a:prstGeom>
          <a:blipFill>
            <a:blip/>
            <a:stretch>
              <a:fillRect/>
            </a:stretch>
          </a:blipFill>
        </p:spPr>
        <p:txBody>
          <a:bodyPr wrap="square" lIns="0" tIns="0" rIns="0" bIns="0" rtlCol="0"/>
          <a:lstStyle/>
          <a:p>
            <a:endParaRPr sz="1540"/>
          </a:p>
        </p:txBody>
      </p:sp>
      <p:sp>
        <p:nvSpPr>
          <p:cNvPr id="27" name="object 27"/>
          <p:cNvSpPr/>
          <p:nvPr/>
        </p:nvSpPr>
        <p:spPr>
          <a:xfrm>
            <a:off x="5397685" y="1776668"/>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8" y="207569"/>
                </a:lnTo>
                <a:lnTo>
                  <a:pt x="41961" y="238256"/>
                </a:lnTo>
                <a:lnTo>
                  <a:pt x="51054" y="245202"/>
                </a:lnTo>
                <a:lnTo>
                  <a:pt x="51053" y="129037"/>
                </a:lnTo>
                <a:lnTo>
                  <a:pt x="65830" y="89195"/>
                </a:lnTo>
                <a:lnTo>
                  <a:pt x="92127" y="63195"/>
                </a:lnTo>
                <a:lnTo>
                  <a:pt x="125149" y="50853"/>
                </a:lnTo>
                <a:lnTo>
                  <a:pt x="160102" y="51984"/>
                </a:lnTo>
                <a:lnTo>
                  <a:pt x="192191" y="66404"/>
                </a:lnTo>
                <a:lnTo>
                  <a:pt x="216622" y="93928"/>
                </a:lnTo>
                <a:lnTo>
                  <a:pt x="228600" y="134371"/>
                </a:lnTo>
                <a:lnTo>
                  <a:pt x="228600" y="246058"/>
                </a:lnTo>
                <a:lnTo>
                  <a:pt x="232742" y="243240"/>
                </a:lnTo>
                <a:lnTo>
                  <a:pt x="256218" y="215792"/>
                </a:lnTo>
                <a:lnTo>
                  <a:pt x="272463" y="180716"/>
                </a:lnTo>
                <a:lnTo>
                  <a:pt x="279654" y="138181"/>
                </a:lnTo>
                <a:close/>
              </a:path>
              <a:path w="280034" h="278130">
                <a:moveTo>
                  <a:pt x="228600" y="246058"/>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2"/>
                </a:lnTo>
                <a:lnTo>
                  <a:pt x="70597" y="260132"/>
                </a:lnTo>
                <a:lnTo>
                  <a:pt x="102925" y="273363"/>
                </a:lnTo>
                <a:lnTo>
                  <a:pt x="137125" y="278121"/>
                </a:lnTo>
                <a:lnTo>
                  <a:pt x="171374" y="274573"/>
                </a:lnTo>
                <a:lnTo>
                  <a:pt x="203854" y="262890"/>
                </a:lnTo>
                <a:lnTo>
                  <a:pt x="228600" y="246058"/>
                </a:lnTo>
                <a:close/>
              </a:path>
            </a:pathLst>
          </a:custGeom>
          <a:solidFill>
            <a:srgbClr val="FF0000"/>
          </a:solidFill>
        </p:spPr>
        <p:txBody>
          <a:bodyPr wrap="square" lIns="0" tIns="0" rIns="0" bIns="0" rtlCol="0"/>
          <a:lstStyle/>
          <a:p>
            <a:endParaRPr sz="1540"/>
          </a:p>
        </p:txBody>
      </p:sp>
      <p:sp>
        <p:nvSpPr>
          <p:cNvPr id="28" name="object 28"/>
          <p:cNvSpPr/>
          <p:nvPr/>
        </p:nvSpPr>
        <p:spPr>
          <a:xfrm>
            <a:off x="5223710" y="1666770"/>
            <a:ext cx="195477" cy="195477"/>
          </a:xfrm>
          <a:prstGeom prst="rect">
            <a:avLst/>
          </a:prstGeom>
          <a:blipFill>
            <a:blip/>
            <a:stretch>
              <a:fillRect/>
            </a:stretch>
          </a:blipFill>
        </p:spPr>
        <p:txBody>
          <a:bodyPr wrap="square" lIns="0" tIns="0" rIns="0" bIns="0" rtlCol="0"/>
          <a:lstStyle/>
          <a:p>
            <a:endParaRPr sz="1540"/>
          </a:p>
        </p:txBody>
      </p:sp>
      <p:sp>
        <p:nvSpPr>
          <p:cNvPr id="29" name="object 29"/>
          <p:cNvSpPr/>
          <p:nvPr/>
        </p:nvSpPr>
        <p:spPr>
          <a:xfrm>
            <a:off x="5202208" y="1646349"/>
            <a:ext cx="239460" cy="237831"/>
          </a:xfrm>
          <a:custGeom>
            <a:avLst/>
            <a:gdLst/>
            <a:ahLst/>
            <a:cxnLst/>
            <a:rect l="l" t="t" r="r" b="b"/>
            <a:pathLst>
              <a:path w="280035"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30" name="object 30"/>
          <p:cNvSpPr/>
          <p:nvPr/>
        </p:nvSpPr>
        <p:spPr>
          <a:xfrm>
            <a:off x="6461724" y="689383"/>
            <a:ext cx="195477" cy="195477"/>
          </a:xfrm>
          <a:prstGeom prst="rect">
            <a:avLst/>
          </a:prstGeom>
          <a:blipFill>
            <a:blip/>
            <a:stretch>
              <a:fillRect/>
            </a:stretch>
          </a:blipFill>
        </p:spPr>
        <p:txBody>
          <a:bodyPr wrap="square" lIns="0" tIns="0" rIns="0" bIns="0" rtlCol="0"/>
          <a:lstStyle/>
          <a:p>
            <a:endParaRPr sz="1540"/>
          </a:p>
        </p:txBody>
      </p:sp>
      <p:sp>
        <p:nvSpPr>
          <p:cNvPr id="31" name="object 31"/>
          <p:cNvSpPr/>
          <p:nvPr/>
        </p:nvSpPr>
        <p:spPr>
          <a:xfrm>
            <a:off x="6440232" y="668962"/>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32" name="object 32"/>
          <p:cNvSpPr/>
          <p:nvPr/>
        </p:nvSpPr>
        <p:spPr>
          <a:xfrm>
            <a:off x="6005610" y="1340975"/>
            <a:ext cx="195477" cy="195477"/>
          </a:xfrm>
          <a:prstGeom prst="rect">
            <a:avLst/>
          </a:prstGeom>
          <a:blipFill>
            <a:blip/>
            <a:stretch>
              <a:fillRect/>
            </a:stretch>
          </a:blipFill>
        </p:spPr>
        <p:txBody>
          <a:bodyPr wrap="square" lIns="0" tIns="0" rIns="0" bIns="0" rtlCol="0"/>
          <a:lstStyle/>
          <a:p>
            <a:endParaRPr sz="1540"/>
          </a:p>
        </p:txBody>
      </p:sp>
      <p:sp>
        <p:nvSpPr>
          <p:cNvPr id="33" name="object 33"/>
          <p:cNvSpPr/>
          <p:nvPr/>
        </p:nvSpPr>
        <p:spPr>
          <a:xfrm>
            <a:off x="5984118" y="1320554"/>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34" name="object 34"/>
          <p:cNvSpPr/>
          <p:nvPr/>
        </p:nvSpPr>
        <p:spPr>
          <a:xfrm>
            <a:off x="6396565" y="1015179"/>
            <a:ext cx="195477" cy="195477"/>
          </a:xfrm>
          <a:prstGeom prst="rect">
            <a:avLst/>
          </a:prstGeom>
          <a:blipFill>
            <a:blip/>
            <a:stretch>
              <a:fillRect/>
            </a:stretch>
          </a:blipFill>
        </p:spPr>
        <p:txBody>
          <a:bodyPr wrap="square" lIns="0" tIns="0" rIns="0" bIns="0" rtlCol="0"/>
          <a:lstStyle/>
          <a:p>
            <a:endParaRPr sz="1540"/>
          </a:p>
        </p:txBody>
      </p:sp>
      <p:sp>
        <p:nvSpPr>
          <p:cNvPr id="35" name="object 35"/>
          <p:cNvSpPr/>
          <p:nvPr/>
        </p:nvSpPr>
        <p:spPr>
          <a:xfrm>
            <a:off x="6375072" y="994758"/>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36" name="object 36"/>
          <p:cNvSpPr/>
          <p:nvPr/>
        </p:nvSpPr>
        <p:spPr>
          <a:xfrm>
            <a:off x="4246323" y="884860"/>
            <a:ext cx="195477" cy="195477"/>
          </a:xfrm>
          <a:prstGeom prst="rect">
            <a:avLst/>
          </a:prstGeom>
          <a:blipFill>
            <a:blip/>
            <a:stretch>
              <a:fillRect/>
            </a:stretch>
          </a:blipFill>
        </p:spPr>
        <p:txBody>
          <a:bodyPr wrap="square" lIns="0" tIns="0" rIns="0" bIns="0" rtlCol="0"/>
          <a:lstStyle/>
          <a:p>
            <a:endParaRPr sz="1540"/>
          </a:p>
        </p:txBody>
      </p:sp>
      <p:sp>
        <p:nvSpPr>
          <p:cNvPr id="37" name="object 37"/>
          <p:cNvSpPr/>
          <p:nvPr/>
        </p:nvSpPr>
        <p:spPr>
          <a:xfrm>
            <a:off x="4224821" y="864440"/>
            <a:ext cx="239460" cy="237831"/>
          </a:xfrm>
          <a:custGeom>
            <a:avLst/>
            <a:gdLst/>
            <a:ahLst/>
            <a:cxnLst/>
            <a:rect l="l" t="t" r="r" b="b"/>
            <a:pathLst>
              <a:path w="280035"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38" name="object 38"/>
          <p:cNvSpPr/>
          <p:nvPr/>
        </p:nvSpPr>
        <p:spPr>
          <a:xfrm>
            <a:off x="5614655" y="3035113"/>
            <a:ext cx="195477" cy="195477"/>
          </a:xfrm>
          <a:prstGeom prst="rect">
            <a:avLst/>
          </a:prstGeom>
          <a:blipFill>
            <a:blip/>
            <a:stretch>
              <a:fillRect/>
            </a:stretch>
          </a:blipFill>
        </p:spPr>
        <p:txBody>
          <a:bodyPr wrap="square" lIns="0" tIns="0" rIns="0" bIns="0" rtlCol="0"/>
          <a:lstStyle/>
          <a:p>
            <a:endParaRPr sz="1540"/>
          </a:p>
        </p:txBody>
      </p:sp>
      <p:sp>
        <p:nvSpPr>
          <p:cNvPr id="39" name="object 39"/>
          <p:cNvSpPr/>
          <p:nvPr/>
        </p:nvSpPr>
        <p:spPr>
          <a:xfrm>
            <a:off x="5593163" y="3014691"/>
            <a:ext cx="239460" cy="237831"/>
          </a:xfrm>
          <a:custGeom>
            <a:avLst/>
            <a:gdLst/>
            <a:ahLst/>
            <a:cxnLst/>
            <a:rect l="l" t="t" r="r" b="b"/>
            <a:pathLst>
              <a:path w="280034" h="278129">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29">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40" name="object 40"/>
          <p:cNvSpPr/>
          <p:nvPr/>
        </p:nvSpPr>
        <p:spPr>
          <a:xfrm>
            <a:off x="5354018" y="3491227"/>
            <a:ext cx="195477" cy="195477"/>
          </a:xfrm>
          <a:prstGeom prst="rect">
            <a:avLst/>
          </a:prstGeom>
          <a:blipFill>
            <a:blip/>
            <a:stretch>
              <a:fillRect/>
            </a:stretch>
          </a:blipFill>
        </p:spPr>
        <p:txBody>
          <a:bodyPr wrap="square" lIns="0" tIns="0" rIns="0" bIns="0" rtlCol="0"/>
          <a:lstStyle/>
          <a:p>
            <a:endParaRPr sz="1540"/>
          </a:p>
        </p:txBody>
      </p:sp>
      <p:sp>
        <p:nvSpPr>
          <p:cNvPr id="41" name="object 41"/>
          <p:cNvSpPr/>
          <p:nvPr/>
        </p:nvSpPr>
        <p:spPr>
          <a:xfrm>
            <a:off x="5332526" y="3470805"/>
            <a:ext cx="239460" cy="237831"/>
          </a:xfrm>
          <a:custGeom>
            <a:avLst/>
            <a:gdLst/>
            <a:ahLst/>
            <a:cxnLst/>
            <a:rect l="l" t="t" r="r" b="b"/>
            <a:pathLst>
              <a:path w="280034" h="278129">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8" y="207569"/>
                </a:lnTo>
                <a:lnTo>
                  <a:pt x="41961" y="238256"/>
                </a:lnTo>
                <a:lnTo>
                  <a:pt x="51054" y="245202"/>
                </a:lnTo>
                <a:lnTo>
                  <a:pt x="51053" y="129037"/>
                </a:lnTo>
                <a:lnTo>
                  <a:pt x="65830" y="89195"/>
                </a:lnTo>
                <a:lnTo>
                  <a:pt x="92127" y="63195"/>
                </a:lnTo>
                <a:lnTo>
                  <a:pt x="125149" y="50853"/>
                </a:lnTo>
                <a:lnTo>
                  <a:pt x="160102" y="51984"/>
                </a:lnTo>
                <a:lnTo>
                  <a:pt x="192191" y="66404"/>
                </a:lnTo>
                <a:lnTo>
                  <a:pt x="216622" y="93928"/>
                </a:lnTo>
                <a:lnTo>
                  <a:pt x="228600" y="134371"/>
                </a:lnTo>
                <a:lnTo>
                  <a:pt x="228600" y="246058"/>
                </a:lnTo>
                <a:lnTo>
                  <a:pt x="232742" y="243240"/>
                </a:lnTo>
                <a:lnTo>
                  <a:pt x="256218" y="215792"/>
                </a:lnTo>
                <a:lnTo>
                  <a:pt x="272463" y="180716"/>
                </a:lnTo>
                <a:lnTo>
                  <a:pt x="279654" y="138181"/>
                </a:lnTo>
                <a:close/>
              </a:path>
              <a:path w="280034" h="278129">
                <a:moveTo>
                  <a:pt x="228600" y="246058"/>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2"/>
                </a:lnTo>
                <a:lnTo>
                  <a:pt x="70597" y="260132"/>
                </a:lnTo>
                <a:lnTo>
                  <a:pt x="102925" y="273363"/>
                </a:lnTo>
                <a:lnTo>
                  <a:pt x="137125" y="278121"/>
                </a:lnTo>
                <a:lnTo>
                  <a:pt x="171374" y="274573"/>
                </a:lnTo>
                <a:lnTo>
                  <a:pt x="203854" y="262890"/>
                </a:lnTo>
                <a:lnTo>
                  <a:pt x="228600" y="246058"/>
                </a:lnTo>
                <a:close/>
              </a:path>
            </a:pathLst>
          </a:custGeom>
          <a:solidFill>
            <a:srgbClr val="FF0000"/>
          </a:solidFill>
        </p:spPr>
        <p:txBody>
          <a:bodyPr wrap="square" lIns="0" tIns="0" rIns="0" bIns="0" rtlCol="0"/>
          <a:lstStyle/>
          <a:p>
            <a:endParaRPr sz="1540"/>
          </a:p>
        </p:txBody>
      </p:sp>
      <p:sp>
        <p:nvSpPr>
          <p:cNvPr id="42" name="object 42"/>
          <p:cNvSpPr/>
          <p:nvPr/>
        </p:nvSpPr>
        <p:spPr>
          <a:xfrm>
            <a:off x="4572119" y="1145498"/>
            <a:ext cx="195477" cy="195477"/>
          </a:xfrm>
          <a:prstGeom prst="rect">
            <a:avLst/>
          </a:prstGeom>
          <a:blipFill>
            <a:blip/>
            <a:stretch>
              <a:fillRect/>
            </a:stretch>
          </a:blipFill>
        </p:spPr>
        <p:txBody>
          <a:bodyPr wrap="square" lIns="0" tIns="0" rIns="0" bIns="0" rtlCol="0"/>
          <a:lstStyle/>
          <a:p>
            <a:endParaRPr sz="1540"/>
          </a:p>
        </p:txBody>
      </p:sp>
      <p:sp>
        <p:nvSpPr>
          <p:cNvPr id="43" name="object 43"/>
          <p:cNvSpPr/>
          <p:nvPr/>
        </p:nvSpPr>
        <p:spPr>
          <a:xfrm>
            <a:off x="4550616" y="1125076"/>
            <a:ext cx="239460" cy="237831"/>
          </a:xfrm>
          <a:custGeom>
            <a:avLst/>
            <a:gdLst/>
            <a:ahLst/>
            <a:cxnLst/>
            <a:rect l="l" t="t" r="r" b="b"/>
            <a:pathLst>
              <a:path w="280035"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44" name="object 44"/>
          <p:cNvSpPr/>
          <p:nvPr/>
        </p:nvSpPr>
        <p:spPr>
          <a:xfrm>
            <a:off x="5419177" y="2188043"/>
            <a:ext cx="195477" cy="195477"/>
          </a:xfrm>
          <a:prstGeom prst="rect">
            <a:avLst/>
          </a:prstGeom>
          <a:blipFill>
            <a:blip/>
            <a:stretch>
              <a:fillRect/>
            </a:stretch>
          </a:blipFill>
        </p:spPr>
        <p:txBody>
          <a:bodyPr wrap="square" lIns="0" tIns="0" rIns="0" bIns="0" rtlCol="0"/>
          <a:lstStyle/>
          <a:p>
            <a:endParaRPr sz="1540"/>
          </a:p>
        </p:txBody>
      </p:sp>
      <p:sp>
        <p:nvSpPr>
          <p:cNvPr id="45" name="object 45"/>
          <p:cNvSpPr/>
          <p:nvPr/>
        </p:nvSpPr>
        <p:spPr>
          <a:xfrm>
            <a:off x="5397685" y="2167622"/>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8" y="207569"/>
                </a:lnTo>
                <a:lnTo>
                  <a:pt x="41961" y="238257"/>
                </a:lnTo>
                <a:lnTo>
                  <a:pt x="51054" y="245203"/>
                </a:lnTo>
                <a:lnTo>
                  <a:pt x="51053" y="129037"/>
                </a:lnTo>
                <a:lnTo>
                  <a:pt x="65830" y="89195"/>
                </a:lnTo>
                <a:lnTo>
                  <a:pt x="92127" y="63195"/>
                </a:lnTo>
                <a:lnTo>
                  <a:pt x="125149" y="50853"/>
                </a:lnTo>
                <a:lnTo>
                  <a:pt x="160102" y="51984"/>
                </a:lnTo>
                <a:lnTo>
                  <a:pt x="192191" y="66404"/>
                </a:lnTo>
                <a:lnTo>
                  <a:pt x="216622" y="93928"/>
                </a:lnTo>
                <a:lnTo>
                  <a:pt x="228600" y="134371"/>
                </a:lnTo>
                <a:lnTo>
                  <a:pt x="228600" y="246063"/>
                </a:lnTo>
                <a:lnTo>
                  <a:pt x="232742" y="243245"/>
                </a:lnTo>
                <a:lnTo>
                  <a:pt x="256218" y="215797"/>
                </a:lnTo>
                <a:lnTo>
                  <a:pt x="272463" y="180719"/>
                </a:lnTo>
                <a:lnTo>
                  <a:pt x="279654" y="138181"/>
                </a:lnTo>
                <a:close/>
              </a:path>
              <a:path w="280034" h="278130">
                <a:moveTo>
                  <a:pt x="228600" y="246063"/>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3"/>
                </a:lnTo>
                <a:lnTo>
                  <a:pt x="70597" y="260134"/>
                </a:lnTo>
                <a:lnTo>
                  <a:pt x="102925" y="273367"/>
                </a:lnTo>
                <a:lnTo>
                  <a:pt x="137125" y="278125"/>
                </a:lnTo>
                <a:lnTo>
                  <a:pt x="171374" y="274579"/>
                </a:lnTo>
                <a:lnTo>
                  <a:pt x="203854" y="262896"/>
                </a:lnTo>
                <a:lnTo>
                  <a:pt x="228600" y="246063"/>
                </a:lnTo>
                <a:close/>
              </a:path>
            </a:pathLst>
          </a:custGeom>
          <a:solidFill>
            <a:srgbClr val="FF0000"/>
          </a:solidFill>
        </p:spPr>
        <p:txBody>
          <a:bodyPr wrap="square" lIns="0" tIns="0" rIns="0" bIns="0" rtlCol="0"/>
          <a:lstStyle/>
          <a:p>
            <a:endParaRPr sz="1540"/>
          </a:p>
        </p:txBody>
      </p:sp>
      <p:sp>
        <p:nvSpPr>
          <p:cNvPr id="46" name="object 46"/>
          <p:cNvSpPr txBox="1">
            <a:spLocks noGrp="1"/>
          </p:cNvSpPr>
          <p:nvPr>
            <p:ph type="title"/>
          </p:nvPr>
        </p:nvSpPr>
        <p:spPr>
          <a:xfrm>
            <a:off x="860170" y="275242"/>
            <a:ext cx="3669269" cy="577787"/>
          </a:xfrm>
          <a:prstGeom prst="rect">
            <a:avLst/>
          </a:prstGeom>
        </p:spPr>
        <p:txBody>
          <a:bodyPr vert="horz" wrap="square" lIns="0" tIns="10859" rIns="0" bIns="0" rtlCol="0">
            <a:spAutoFit/>
          </a:bodyPr>
          <a:lstStyle/>
          <a:p>
            <a:pPr marL="12700">
              <a:lnSpc>
                <a:spcPct val="100000"/>
              </a:lnSpc>
              <a:spcBef>
                <a:spcPts val="100"/>
              </a:spcBef>
            </a:pPr>
            <a:r>
              <a:rPr spc="-5" dirty="0"/>
              <a:t>RANSAC</a:t>
            </a:r>
            <a:endParaRPr dirty="0"/>
          </a:p>
        </p:txBody>
      </p:sp>
      <p:sp>
        <p:nvSpPr>
          <p:cNvPr id="47" name="object 47"/>
          <p:cNvSpPr txBox="1"/>
          <p:nvPr/>
        </p:nvSpPr>
        <p:spPr>
          <a:xfrm>
            <a:off x="860171" y="3825959"/>
            <a:ext cx="6930218" cy="2199005"/>
          </a:xfrm>
          <a:prstGeom prst="rect">
            <a:avLst/>
          </a:prstGeom>
        </p:spPr>
        <p:txBody>
          <a:bodyPr vert="horz" wrap="square" lIns="0" tIns="153123" rIns="0" bIns="0" rtlCol="0">
            <a:spAutoFit/>
          </a:bodyPr>
          <a:lstStyle/>
          <a:p>
            <a:pPr marL="12700">
              <a:lnSpc>
                <a:spcPct val="100000"/>
              </a:lnSpc>
              <a:spcBef>
                <a:spcPts val="1410"/>
              </a:spcBef>
            </a:pPr>
            <a:r>
              <a:rPr sz="2050" spc="-5" dirty="0">
                <a:latin typeface="Arial" panose="020B0604020202020204"/>
                <a:cs typeface="Arial" panose="020B0604020202020204"/>
              </a:rPr>
              <a:t>Algorithm:</a:t>
            </a:r>
            <a:endParaRPr sz="2050">
              <a:latin typeface="Arial" panose="020B0604020202020204"/>
              <a:cs typeface="Arial" panose="020B0604020202020204"/>
            </a:endParaRPr>
          </a:p>
          <a:p>
            <a:pPr marL="425450" indent="-413385">
              <a:lnSpc>
                <a:spcPct val="100000"/>
              </a:lnSpc>
              <a:spcBef>
                <a:spcPts val="1090"/>
              </a:spcBef>
              <a:buFont typeface="Arial" panose="020B0604020202020204"/>
              <a:buAutoNum type="arabicPeriod"/>
              <a:tabLst>
                <a:tab pos="425450" algn="l"/>
                <a:tab pos="425450" algn="l"/>
              </a:tabLst>
            </a:pPr>
            <a:r>
              <a:rPr sz="1710" b="1" spc="-5" dirty="0">
                <a:solidFill>
                  <a:srgbClr val="FF0000"/>
                </a:solidFill>
                <a:latin typeface="Arial" panose="020B0604020202020204"/>
                <a:cs typeface="Arial" panose="020B0604020202020204"/>
              </a:rPr>
              <a:t>Sample </a:t>
            </a:r>
            <a:r>
              <a:rPr sz="1710" spc="-10" dirty="0">
                <a:solidFill>
                  <a:srgbClr val="FF0000"/>
                </a:solidFill>
                <a:latin typeface="Arial" panose="020B0604020202020204"/>
                <a:cs typeface="Arial" panose="020B0604020202020204"/>
              </a:rPr>
              <a:t>(randomly) </a:t>
            </a:r>
            <a:r>
              <a:rPr sz="1710" spc="-5" dirty="0">
                <a:solidFill>
                  <a:srgbClr val="FF0000"/>
                </a:solidFill>
                <a:latin typeface="Arial" panose="020B0604020202020204"/>
                <a:cs typeface="Arial" panose="020B0604020202020204"/>
              </a:rPr>
              <a:t>the </a:t>
            </a:r>
            <a:r>
              <a:rPr sz="1710" spc="-10" dirty="0">
                <a:solidFill>
                  <a:srgbClr val="FF0000"/>
                </a:solidFill>
                <a:latin typeface="Arial" panose="020B0604020202020204"/>
                <a:cs typeface="Arial" panose="020B0604020202020204"/>
              </a:rPr>
              <a:t>number </a:t>
            </a:r>
            <a:r>
              <a:rPr sz="1710" spc="-5" dirty="0">
                <a:solidFill>
                  <a:srgbClr val="FF0000"/>
                </a:solidFill>
                <a:latin typeface="Arial" panose="020B0604020202020204"/>
                <a:cs typeface="Arial" panose="020B0604020202020204"/>
              </a:rPr>
              <a:t>of </a:t>
            </a:r>
            <a:r>
              <a:rPr sz="1710" spc="-10" dirty="0">
                <a:solidFill>
                  <a:srgbClr val="FF0000"/>
                </a:solidFill>
                <a:latin typeface="Arial" panose="020B0604020202020204"/>
                <a:cs typeface="Arial" panose="020B0604020202020204"/>
              </a:rPr>
              <a:t>points </a:t>
            </a:r>
            <a:r>
              <a:rPr sz="1710" spc="-10" dirty="0">
                <a:latin typeface="Arial" panose="020B0604020202020204"/>
                <a:cs typeface="Arial" panose="020B0604020202020204"/>
              </a:rPr>
              <a:t>required </a:t>
            </a:r>
            <a:r>
              <a:rPr sz="1710" spc="-5" dirty="0">
                <a:latin typeface="Arial" panose="020B0604020202020204"/>
                <a:cs typeface="Arial" panose="020B0604020202020204"/>
              </a:rPr>
              <a:t>to fit the</a:t>
            </a:r>
            <a:r>
              <a:rPr sz="1710" spc="80" dirty="0">
                <a:latin typeface="Arial" panose="020B0604020202020204"/>
                <a:cs typeface="Arial" panose="020B0604020202020204"/>
              </a:rPr>
              <a:t> </a:t>
            </a:r>
            <a:r>
              <a:rPr sz="1710" spc="-10" dirty="0">
                <a:latin typeface="Arial" panose="020B0604020202020204"/>
                <a:cs typeface="Arial" panose="020B0604020202020204"/>
              </a:rPr>
              <a:t>model</a:t>
            </a:r>
            <a:endParaRPr sz="1710">
              <a:latin typeface="Arial" panose="020B0604020202020204"/>
              <a:cs typeface="Arial" panose="020B0604020202020204"/>
            </a:endParaRPr>
          </a:p>
          <a:p>
            <a:pPr marL="425450" indent="-413385">
              <a:lnSpc>
                <a:spcPct val="100000"/>
              </a:lnSpc>
              <a:buClr>
                <a:srgbClr val="000000"/>
              </a:buClr>
              <a:buFont typeface="Arial" panose="020B0604020202020204"/>
              <a:buAutoNum type="arabicPeriod"/>
              <a:tabLst>
                <a:tab pos="425450" algn="l"/>
                <a:tab pos="425450" algn="l"/>
              </a:tabLst>
            </a:pPr>
            <a:r>
              <a:rPr sz="1710" b="1" spc="-10" dirty="0">
                <a:solidFill>
                  <a:srgbClr val="FF0000"/>
                </a:solidFill>
                <a:latin typeface="Arial" panose="020B0604020202020204"/>
                <a:cs typeface="Arial" panose="020B0604020202020204"/>
              </a:rPr>
              <a:t>Solve </a:t>
            </a:r>
            <a:r>
              <a:rPr sz="1710" spc="-5" dirty="0">
                <a:solidFill>
                  <a:srgbClr val="FF0000"/>
                </a:solidFill>
                <a:latin typeface="Arial" panose="020B0604020202020204"/>
                <a:cs typeface="Arial" panose="020B0604020202020204"/>
              </a:rPr>
              <a:t>for model </a:t>
            </a:r>
            <a:r>
              <a:rPr sz="1710" spc="-10" dirty="0">
                <a:solidFill>
                  <a:srgbClr val="FF0000"/>
                </a:solidFill>
                <a:latin typeface="Arial" panose="020B0604020202020204"/>
                <a:cs typeface="Arial" panose="020B0604020202020204"/>
              </a:rPr>
              <a:t>parameters </a:t>
            </a:r>
            <a:r>
              <a:rPr sz="1710" spc="-5" dirty="0">
                <a:solidFill>
                  <a:srgbClr val="FF0000"/>
                </a:solidFill>
                <a:latin typeface="Arial" panose="020B0604020202020204"/>
                <a:cs typeface="Arial" panose="020B0604020202020204"/>
              </a:rPr>
              <a:t>using</a:t>
            </a:r>
            <a:r>
              <a:rPr sz="1710" spc="15" dirty="0">
                <a:solidFill>
                  <a:srgbClr val="FF0000"/>
                </a:solidFill>
                <a:latin typeface="Arial" panose="020B0604020202020204"/>
                <a:cs typeface="Arial" panose="020B0604020202020204"/>
              </a:rPr>
              <a:t> </a:t>
            </a:r>
            <a:r>
              <a:rPr sz="1710" spc="-5" dirty="0">
                <a:solidFill>
                  <a:srgbClr val="FF0000"/>
                </a:solidFill>
                <a:latin typeface="Arial" panose="020B0604020202020204"/>
                <a:cs typeface="Arial" panose="020B0604020202020204"/>
              </a:rPr>
              <a:t>samples</a:t>
            </a:r>
            <a:endParaRPr sz="1710">
              <a:latin typeface="Arial" panose="020B0604020202020204"/>
              <a:cs typeface="Arial" panose="020B0604020202020204"/>
            </a:endParaRPr>
          </a:p>
          <a:p>
            <a:pPr marL="425450" indent="-413385">
              <a:lnSpc>
                <a:spcPct val="100000"/>
              </a:lnSpc>
              <a:buClr>
                <a:srgbClr val="000000"/>
              </a:buClr>
              <a:buFont typeface="Arial" panose="020B0604020202020204"/>
              <a:buAutoNum type="arabicPeriod"/>
              <a:tabLst>
                <a:tab pos="425450" algn="l"/>
                <a:tab pos="425450" algn="l"/>
              </a:tabLst>
            </a:pPr>
            <a:r>
              <a:rPr sz="1710" b="1" spc="-10" dirty="0">
                <a:solidFill>
                  <a:srgbClr val="FF0000"/>
                </a:solidFill>
                <a:latin typeface="Arial" panose="020B0604020202020204"/>
                <a:cs typeface="Arial" panose="020B0604020202020204"/>
              </a:rPr>
              <a:t>Score </a:t>
            </a:r>
            <a:r>
              <a:rPr sz="1710" spc="-5" dirty="0">
                <a:solidFill>
                  <a:srgbClr val="FF0000"/>
                </a:solidFill>
                <a:latin typeface="Arial" panose="020B0604020202020204"/>
                <a:cs typeface="Arial" panose="020B0604020202020204"/>
              </a:rPr>
              <a:t>by the fraction of inliers </a:t>
            </a:r>
            <a:r>
              <a:rPr sz="1710" spc="-5" dirty="0">
                <a:latin typeface="Arial" panose="020B0604020202020204"/>
                <a:cs typeface="Arial" panose="020B0604020202020204"/>
              </a:rPr>
              <a:t>within a </a:t>
            </a:r>
            <a:r>
              <a:rPr sz="1710" spc="-10" dirty="0">
                <a:latin typeface="Arial" panose="020B0604020202020204"/>
                <a:cs typeface="Arial" panose="020B0604020202020204"/>
              </a:rPr>
              <a:t>preset threshold </a:t>
            </a:r>
            <a:r>
              <a:rPr sz="1710" spc="-5" dirty="0">
                <a:latin typeface="Arial" panose="020B0604020202020204"/>
                <a:cs typeface="Arial" panose="020B0604020202020204"/>
              </a:rPr>
              <a:t>of the</a:t>
            </a:r>
            <a:r>
              <a:rPr sz="1710" spc="75" dirty="0">
                <a:latin typeface="Arial" panose="020B0604020202020204"/>
                <a:cs typeface="Arial" panose="020B0604020202020204"/>
              </a:rPr>
              <a:t> </a:t>
            </a:r>
            <a:r>
              <a:rPr sz="1710" spc="-10" dirty="0">
                <a:latin typeface="Arial" panose="020B0604020202020204"/>
                <a:cs typeface="Arial" panose="020B0604020202020204"/>
              </a:rPr>
              <a:t>model</a:t>
            </a:r>
            <a:endParaRPr sz="1710">
              <a:latin typeface="Arial" panose="020B0604020202020204"/>
              <a:cs typeface="Arial" panose="020B0604020202020204"/>
            </a:endParaRPr>
          </a:p>
          <a:p>
            <a:pPr>
              <a:lnSpc>
                <a:spcPct val="100000"/>
              </a:lnSpc>
              <a:spcBef>
                <a:spcPts val="40"/>
              </a:spcBef>
            </a:pPr>
            <a:endParaRPr sz="1755">
              <a:latin typeface="Times New Roman" panose="02020603050405020304"/>
              <a:cs typeface="Times New Roman" panose="02020603050405020304"/>
            </a:endParaRPr>
          </a:p>
          <a:p>
            <a:pPr marL="12700">
              <a:lnSpc>
                <a:spcPct val="100000"/>
              </a:lnSpc>
              <a:spcBef>
                <a:spcPts val="5"/>
              </a:spcBef>
            </a:pPr>
            <a:r>
              <a:rPr sz="1710" b="1" spc="-10" dirty="0">
                <a:solidFill>
                  <a:srgbClr val="FF0000"/>
                </a:solidFill>
                <a:latin typeface="Arial" panose="020B0604020202020204"/>
                <a:cs typeface="Arial" panose="020B0604020202020204"/>
              </a:rPr>
              <a:t>Repeat </a:t>
            </a:r>
            <a:r>
              <a:rPr sz="1710" spc="-5" dirty="0">
                <a:solidFill>
                  <a:srgbClr val="FF0000"/>
                </a:solidFill>
                <a:latin typeface="Arial" panose="020B0604020202020204"/>
                <a:cs typeface="Arial" panose="020B0604020202020204"/>
              </a:rPr>
              <a:t>1-3 </a:t>
            </a:r>
            <a:r>
              <a:rPr sz="1710" spc="-5" dirty="0">
                <a:latin typeface="Arial" panose="020B0604020202020204"/>
                <a:cs typeface="Arial" panose="020B0604020202020204"/>
              </a:rPr>
              <a:t>until the best model is found with </a:t>
            </a:r>
            <a:r>
              <a:rPr sz="1710" spc="-5" dirty="0">
                <a:solidFill>
                  <a:srgbClr val="FF0000"/>
                </a:solidFill>
                <a:latin typeface="Arial" panose="020B0604020202020204"/>
                <a:cs typeface="Arial" panose="020B0604020202020204"/>
              </a:rPr>
              <a:t>high</a:t>
            </a:r>
            <a:r>
              <a:rPr sz="1710" spc="40" dirty="0">
                <a:solidFill>
                  <a:srgbClr val="FF0000"/>
                </a:solidFill>
                <a:latin typeface="Arial" panose="020B0604020202020204"/>
                <a:cs typeface="Arial" panose="020B0604020202020204"/>
              </a:rPr>
              <a:t> </a:t>
            </a:r>
            <a:r>
              <a:rPr sz="1710" spc="-10" dirty="0">
                <a:solidFill>
                  <a:srgbClr val="FF0000"/>
                </a:solidFill>
                <a:latin typeface="Arial" panose="020B0604020202020204"/>
                <a:cs typeface="Arial" panose="020B0604020202020204"/>
              </a:rPr>
              <a:t>confidence</a:t>
            </a:r>
            <a:endParaRPr sz="1710">
              <a:latin typeface="Arial" panose="020B0604020202020204"/>
              <a:cs typeface="Arial" panose="020B0604020202020204"/>
            </a:endParaRPr>
          </a:p>
        </p:txBody>
      </p:sp>
      <p:sp>
        <p:nvSpPr>
          <p:cNvPr id="48" name="object 48"/>
          <p:cNvSpPr txBox="1"/>
          <p:nvPr/>
        </p:nvSpPr>
        <p:spPr>
          <a:xfrm>
            <a:off x="860214" y="1167868"/>
            <a:ext cx="2511342" cy="1017905"/>
          </a:xfrm>
          <a:prstGeom prst="rect">
            <a:avLst/>
          </a:prstGeom>
        </p:spPr>
        <p:txBody>
          <a:bodyPr vert="horz" wrap="square" lIns="0" tIns="10859" rIns="0" bIns="0" rtlCol="0">
            <a:spAutoFit/>
          </a:bodyPr>
          <a:lstStyle/>
          <a:p>
            <a:pPr marL="13335">
              <a:lnSpc>
                <a:spcPct val="100000"/>
              </a:lnSpc>
              <a:spcBef>
                <a:spcPts val="100"/>
              </a:spcBef>
            </a:pPr>
            <a:r>
              <a:rPr sz="1370" spc="-5" dirty="0">
                <a:latin typeface="Arial" panose="020B0604020202020204"/>
                <a:cs typeface="Arial" panose="020B0604020202020204"/>
              </a:rPr>
              <a:t>(</a:t>
            </a:r>
            <a:r>
              <a:rPr sz="1370" spc="-5" dirty="0">
                <a:solidFill>
                  <a:srgbClr val="FF0000"/>
                </a:solidFill>
                <a:latin typeface="Arial" panose="020B0604020202020204"/>
                <a:cs typeface="Arial" panose="020B0604020202020204"/>
              </a:rPr>
              <a:t>RAN</a:t>
            </a:r>
            <a:r>
              <a:rPr sz="1370" spc="-5" dirty="0">
                <a:latin typeface="Arial" panose="020B0604020202020204"/>
                <a:cs typeface="Arial" panose="020B0604020202020204"/>
              </a:rPr>
              <a:t>dom </a:t>
            </a:r>
            <a:r>
              <a:rPr sz="1370" spc="-5" dirty="0">
                <a:solidFill>
                  <a:srgbClr val="FF0000"/>
                </a:solidFill>
                <a:latin typeface="Arial" panose="020B0604020202020204"/>
                <a:cs typeface="Arial" panose="020B0604020202020204"/>
              </a:rPr>
              <a:t>SA</a:t>
            </a:r>
            <a:r>
              <a:rPr sz="1370" spc="-5" dirty="0">
                <a:latin typeface="Arial" panose="020B0604020202020204"/>
                <a:cs typeface="Arial" panose="020B0604020202020204"/>
              </a:rPr>
              <a:t>mple </a:t>
            </a:r>
            <a:r>
              <a:rPr sz="1370" spc="-5" dirty="0">
                <a:solidFill>
                  <a:srgbClr val="FF0000"/>
                </a:solidFill>
                <a:latin typeface="Arial" panose="020B0604020202020204"/>
                <a:cs typeface="Arial" panose="020B0604020202020204"/>
              </a:rPr>
              <a:t>C</a:t>
            </a:r>
            <a:r>
              <a:rPr sz="1370" spc="-5" dirty="0">
                <a:latin typeface="Arial" panose="020B0604020202020204"/>
                <a:cs typeface="Arial" panose="020B0604020202020204"/>
              </a:rPr>
              <a:t>onsensus)</a:t>
            </a:r>
            <a:r>
              <a:rPr sz="1370" spc="-50" dirty="0">
                <a:latin typeface="Arial" panose="020B0604020202020204"/>
                <a:cs typeface="Arial" panose="020B0604020202020204"/>
              </a:rPr>
              <a:t> </a:t>
            </a:r>
            <a:r>
              <a:rPr sz="1370" dirty="0">
                <a:latin typeface="Arial" panose="020B0604020202020204"/>
                <a:cs typeface="Arial" panose="020B0604020202020204"/>
              </a:rPr>
              <a:t>:</a:t>
            </a:r>
            <a:endParaRPr sz="1370">
              <a:latin typeface="Arial" panose="020B0604020202020204"/>
              <a:cs typeface="Arial" panose="020B0604020202020204"/>
            </a:endParaRPr>
          </a:p>
          <a:p>
            <a:pPr>
              <a:lnSpc>
                <a:spcPct val="100000"/>
              </a:lnSpc>
              <a:spcBef>
                <a:spcPts val="25"/>
              </a:spcBef>
            </a:pPr>
            <a:endParaRPr sz="1240">
              <a:latin typeface="Times New Roman" panose="02020603050405020304"/>
              <a:cs typeface="Times New Roman" panose="02020603050405020304"/>
            </a:endParaRPr>
          </a:p>
          <a:p>
            <a:pPr marL="12700">
              <a:lnSpc>
                <a:spcPct val="100000"/>
              </a:lnSpc>
            </a:pPr>
            <a:r>
              <a:rPr sz="1195" spc="-5" dirty="0">
                <a:solidFill>
                  <a:srgbClr val="C0504D"/>
                </a:solidFill>
                <a:latin typeface="Arial" panose="020B0604020202020204"/>
                <a:cs typeface="Arial" panose="020B0604020202020204"/>
              </a:rPr>
              <a:t>Fischler &amp; Bolles in</a:t>
            </a:r>
            <a:r>
              <a:rPr sz="1195" spc="-20" dirty="0">
                <a:solidFill>
                  <a:srgbClr val="C0504D"/>
                </a:solidFill>
                <a:latin typeface="Arial" panose="020B0604020202020204"/>
                <a:cs typeface="Arial" panose="020B0604020202020204"/>
              </a:rPr>
              <a:t> </a:t>
            </a:r>
            <a:r>
              <a:rPr sz="1195" spc="-5" dirty="0">
                <a:solidFill>
                  <a:srgbClr val="C0504D"/>
                </a:solidFill>
                <a:latin typeface="Arial" panose="020B0604020202020204"/>
                <a:cs typeface="Arial" panose="020B0604020202020204"/>
              </a:rPr>
              <a:t>‘81.</a:t>
            </a:r>
            <a:endParaRPr sz="1195">
              <a:latin typeface="Arial" panose="020B0604020202020204"/>
              <a:cs typeface="Arial" panose="020B0604020202020204"/>
            </a:endParaRPr>
          </a:p>
          <a:p>
            <a:pPr>
              <a:lnSpc>
                <a:spcPct val="100000"/>
              </a:lnSpc>
              <a:spcBef>
                <a:spcPts val="30"/>
              </a:spcBef>
            </a:pPr>
            <a:endParaRPr sz="985">
              <a:latin typeface="Times New Roman" panose="02020603050405020304"/>
              <a:cs typeface="Times New Roman" panose="02020603050405020304"/>
            </a:endParaRPr>
          </a:p>
          <a:p>
            <a:pPr marL="12700">
              <a:lnSpc>
                <a:spcPct val="100000"/>
              </a:lnSpc>
            </a:pPr>
            <a:r>
              <a:rPr sz="1710" spc="-5" dirty="0">
                <a:latin typeface="Arial" panose="020B0604020202020204"/>
                <a:cs typeface="Arial" panose="020B0604020202020204"/>
              </a:rPr>
              <a:t>Line fitting</a:t>
            </a:r>
            <a:r>
              <a:rPr sz="1710" spc="-15" dirty="0">
                <a:latin typeface="Arial" panose="020B0604020202020204"/>
                <a:cs typeface="Arial" panose="020B0604020202020204"/>
              </a:rPr>
              <a:t> </a:t>
            </a:r>
            <a:r>
              <a:rPr sz="1710" spc="-10" dirty="0">
                <a:latin typeface="Arial" panose="020B0604020202020204"/>
                <a:cs typeface="Arial" panose="020B0604020202020204"/>
              </a:rPr>
              <a:t>example</a:t>
            </a:r>
            <a:endParaRPr sz="1710">
              <a:latin typeface="Arial" panose="020B0604020202020204"/>
              <a:cs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9221" y="410281"/>
            <a:ext cx="5339249" cy="418513"/>
          </a:xfrm>
          <a:prstGeom prst="rect">
            <a:avLst/>
          </a:prstGeom>
        </p:spPr>
        <p:txBody>
          <a:bodyPr vert="horz" wrap="square" lIns="0" tIns="10859" rIns="0" bIns="0" rtlCol="0">
            <a:spAutoFit/>
          </a:bodyPr>
          <a:lstStyle/>
          <a:p>
            <a:pPr marL="12700">
              <a:lnSpc>
                <a:spcPct val="100000"/>
              </a:lnSpc>
              <a:spcBef>
                <a:spcPts val="100"/>
              </a:spcBef>
            </a:pPr>
            <a:r>
              <a:rPr sz="2565" spc="170" dirty="0">
                <a:solidFill>
                  <a:srgbClr val="FF0000"/>
                </a:solidFill>
                <a:latin typeface="Times New Roman" panose="02020603050405020304"/>
                <a:cs typeface="Times New Roman" panose="02020603050405020304"/>
              </a:rPr>
              <a:t>C</a:t>
            </a:r>
            <a:r>
              <a:rPr lang="en-US" altLang="zh-CN" sz="2050" spc="170" dirty="0">
                <a:solidFill>
                  <a:srgbClr val="FF0000"/>
                </a:solidFill>
                <a:latin typeface="Times New Roman" panose="02020603050405020304"/>
                <a:cs typeface="Times New Roman" panose="02020603050405020304"/>
              </a:rPr>
              <a:t>orner</a:t>
            </a:r>
            <a:r>
              <a:rPr sz="2050" spc="170" dirty="0">
                <a:solidFill>
                  <a:srgbClr val="FF0000"/>
                </a:solidFill>
                <a:latin typeface="Times New Roman" panose="02020603050405020304"/>
                <a:cs typeface="Times New Roman" panose="02020603050405020304"/>
              </a:rPr>
              <a:t> </a:t>
            </a:r>
            <a:r>
              <a:rPr sz="2565" spc="160" dirty="0">
                <a:solidFill>
                  <a:srgbClr val="FF0000"/>
                </a:solidFill>
                <a:latin typeface="Times New Roman" panose="02020603050405020304"/>
                <a:cs typeface="Times New Roman" panose="02020603050405020304"/>
              </a:rPr>
              <a:t>D</a:t>
            </a:r>
            <a:r>
              <a:rPr lang="en-US" altLang="zh-CN" sz="2050" spc="160" dirty="0">
                <a:solidFill>
                  <a:srgbClr val="FF0000"/>
                </a:solidFill>
                <a:latin typeface="Times New Roman" panose="02020603050405020304"/>
                <a:cs typeface="Times New Roman" panose="02020603050405020304"/>
              </a:rPr>
              <a:t>etection</a:t>
            </a:r>
            <a:r>
              <a:rPr sz="2565" spc="160" dirty="0">
                <a:solidFill>
                  <a:srgbClr val="575F6D"/>
                </a:solidFill>
                <a:latin typeface="Times New Roman" panose="02020603050405020304"/>
                <a:cs typeface="Times New Roman" panose="02020603050405020304"/>
              </a:rPr>
              <a:t>:</a:t>
            </a:r>
            <a:r>
              <a:rPr sz="2565" spc="155" dirty="0">
                <a:solidFill>
                  <a:srgbClr val="575F6D"/>
                </a:solidFill>
                <a:latin typeface="Times New Roman" panose="02020603050405020304"/>
                <a:cs typeface="Times New Roman" panose="02020603050405020304"/>
              </a:rPr>
              <a:t> </a:t>
            </a:r>
            <a:r>
              <a:rPr sz="2565" spc="140" dirty="0">
                <a:solidFill>
                  <a:srgbClr val="575F6D"/>
                </a:solidFill>
                <a:latin typeface="Times New Roman" panose="02020603050405020304"/>
                <a:cs typeface="Times New Roman" panose="02020603050405020304"/>
              </a:rPr>
              <a:t>M</a:t>
            </a:r>
            <a:r>
              <a:rPr sz="2050" spc="140" dirty="0">
                <a:solidFill>
                  <a:srgbClr val="575F6D"/>
                </a:solidFill>
                <a:latin typeface="Times New Roman" panose="02020603050405020304"/>
                <a:cs typeface="Times New Roman" panose="02020603050405020304"/>
              </a:rPr>
              <a:t>ATHEMATICS</a:t>
            </a:r>
            <a:endParaRPr sz="2050" dirty="0">
              <a:latin typeface="Times New Roman" panose="02020603050405020304"/>
              <a:cs typeface="Times New Roman" panose="02020603050405020304"/>
            </a:endParaRPr>
          </a:p>
        </p:txBody>
      </p:sp>
      <p:sp>
        <p:nvSpPr>
          <p:cNvPr id="3" name="object 3"/>
          <p:cNvSpPr txBox="1"/>
          <p:nvPr/>
        </p:nvSpPr>
        <p:spPr>
          <a:xfrm>
            <a:off x="1705116" y="2188043"/>
            <a:ext cx="5929482" cy="854075"/>
          </a:xfrm>
          <a:prstGeom prst="rect">
            <a:avLst/>
          </a:prstGeom>
          <a:solidFill>
            <a:srgbClr val="67D967"/>
          </a:solidFill>
        </p:spPr>
        <p:txBody>
          <a:bodyPr vert="horz" wrap="square" lIns="0" tIns="0" rIns="0" bIns="0" rtlCol="0">
            <a:spAutoFit/>
          </a:bodyPr>
          <a:lstStyle/>
          <a:p>
            <a:pPr marL="69215">
              <a:lnSpc>
                <a:spcPts val="4660"/>
              </a:lnSpc>
            </a:pPr>
            <a:r>
              <a:rPr sz="2565" i="1" spc="185" dirty="0">
                <a:latin typeface="Times New Roman" panose="02020603050405020304"/>
                <a:cs typeface="Times New Roman" panose="02020603050405020304"/>
              </a:rPr>
              <a:t>E</a:t>
            </a:r>
            <a:r>
              <a:rPr sz="2565" spc="-15" dirty="0">
                <a:latin typeface="Times New Roman" panose="02020603050405020304"/>
                <a:cs typeface="Times New Roman" panose="02020603050405020304"/>
              </a:rPr>
              <a:t>(</a:t>
            </a:r>
            <a:r>
              <a:rPr sz="2565" i="1" spc="85" dirty="0">
                <a:latin typeface="Times New Roman" panose="02020603050405020304"/>
                <a:cs typeface="Times New Roman" panose="02020603050405020304"/>
              </a:rPr>
              <a:t>u</a:t>
            </a:r>
            <a:r>
              <a:rPr sz="2565" dirty="0">
                <a:latin typeface="Times New Roman" panose="02020603050405020304"/>
                <a:cs typeface="Times New Roman" panose="02020603050405020304"/>
              </a:rPr>
              <a:t>,</a:t>
            </a:r>
            <a:r>
              <a:rPr sz="2565" spc="-420" dirty="0">
                <a:latin typeface="Times New Roman" panose="02020603050405020304"/>
                <a:cs typeface="Times New Roman" panose="02020603050405020304"/>
              </a:rPr>
              <a:t> </a:t>
            </a:r>
            <a:r>
              <a:rPr sz="2565" i="1" spc="70" dirty="0">
                <a:latin typeface="Times New Roman" panose="02020603050405020304"/>
                <a:cs typeface="Times New Roman" panose="02020603050405020304"/>
              </a:rPr>
              <a:t>v</a:t>
            </a:r>
            <a:r>
              <a:rPr sz="2565" dirty="0">
                <a:latin typeface="Times New Roman" panose="02020603050405020304"/>
                <a:cs typeface="Times New Roman" panose="02020603050405020304"/>
              </a:rPr>
              <a:t>)</a:t>
            </a:r>
            <a:r>
              <a:rPr sz="2565" spc="-60" dirty="0">
                <a:latin typeface="Times New Roman" panose="02020603050405020304"/>
                <a:cs typeface="Times New Roman" panose="02020603050405020304"/>
              </a:rPr>
              <a:t> </a:t>
            </a:r>
            <a:r>
              <a:rPr sz="2565" dirty="0">
                <a:latin typeface="Symbol" panose="05050102010706020507"/>
                <a:cs typeface="Symbol" panose="05050102010706020507"/>
              </a:rPr>
              <a:t></a:t>
            </a:r>
            <a:r>
              <a:rPr sz="2565" spc="-80" dirty="0">
                <a:latin typeface="Times New Roman" panose="02020603050405020304"/>
                <a:cs typeface="Times New Roman" panose="02020603050405020304"/>
              </a:rPr>
              <a:t> </a:t>
            </a:r>
            <a:r>
              <a:rPr sz="5770" spc="7" baseline="-9000" dirty="0">
                <a:latin typeface="Symbol" panose="05050102010706020507"/>
                <a:cs typeface="Symbol" panose="05050102010706020507"/>
              </a:rPr>
              <a:t></a:t>
            </a:r>
            <a:r>
              <a:rPr sz="5770" spc="-1012" baseline="-9000" dirty="0">
                <a:latin typeface="Times New Roman" panose="02020603050405020304"/>
                <a:cs typeface="Times New Roman" panose="02020603050405020304"/>
              </a:rPr>
              <a:t> </a:t>
            </a:r>
            <a:r>
              <a:rPr sz="2565" i="1" spc="-35" dirty="0">
                <a:latin typeface="Times New Roman" panose="02020603050405020304"/>
                <a:cs typeface="Times New Roman" panose="02020603050405020304"/>
              </a:rPr>
              <a:t>w</a:t>
            </a:r>
            <a:r>
              <a:rPr sz="2565" spc="215" dirty="0">
                <a:latin typeface="Times New Roman" panose="02020603050405020304"/>
                <a:cs typeface="Times New Roman" panose="02020603050405020304"/>
              </a:rPr>
              <a:t>(</a:t>
            </a:r>
            <a:r>
              <a:rPr sz="2565" i="1" spc="20" dirty="0">
                <a:latin typeface="Times New Roman" panose="02020603050405020304"/>
                <a:cs typeface="Times New Roman" panose="02020603050405020304"/>
              </a:rPr>
              <a:t>x</a:t>
            </a:r>
            <a:r>
              <a:rPr sz="2565" dirty="0">
                <a:latin typeface="Times New Roman" panose="02020603050405020304"/>
                <a:cs typeface="Times New Roman" panose="02020603050405020304"/>
              </a:rPr>
              <a:t>,</a:t>
            </a:r>
            <a:r>
              <a:rPr sz="2565" spc="-95" dirty="0">
                <a:latin typeface="Times New Roman" panose="02020603050405020304"/>
                <a:cs typeface="Times New Roman" panose="02020603050405020304"/>
              </a:rPr>
              <a:t> </a:t>
            </a:r>
            <a:r>
              <a:rPr sz="2565" i="1" spc="120" dirty="0">
                <a:latin typeface="Times New Roman" panose="02020603050405020304"/>
                <a:cs typeface="Times New Roman" panose="02020603050405020304"/>
              </a:rPr>
              <a:t>y</a:t>
            </a:r>
            <a:r>
              <a:rPr sz="2565" spc="215" dirty="0">
                <a:latin typeface="Times New Roman" panose="02020603050405020304"/>
                <a:cs typeface="Times New Roman" panose="02020603050405020304"/>
              </a:rPr>
              <a:t>)</a:t>
            </a:r>
            <a:r>
              <a:rPr sz="5195" spc="-165" baseline="-3000" dirty="0">
                <a:latin typeface="Symbol" panose="05050102010706020507"/>
                <a:cs typeface="Symbol" panose="05050102010706020507"/>
              </a:rPr>
              <a:t></a:t>
            </a:r>
            <a:r>
              <a:rPr sz="2565" i="1" dirty="0">
                <a:latin typeface="Times New Roman" panose="02020603050405020304"/>
                <a:cs typeface="Times New Roman" panose="02020603050405020304"/>
              </a:rPr>
              <a:t>I</a:t>
            </a:r>
            <a:r>
              <a:rPr sz="2565" i="1" spc="-390" dirty="0">
                <a:latin typeface="Times New Roman" panose="02020603050405020304"/>
                <a:cs typeface="Times New Roman" panose="02020603050405020304"/>
              </a:rPr>
              <a:t> </a:t>
            </a:r>
            <a:r>
              <a:rPr sz="2565" spc="220" dirty="0">
                <a:latin typeface="Times New Roman" panose="02020603050405020304"/>
                <a:cs typeface="Times New Roman" panose="02020603050405020304"/>
              </a:rPr>
              <a:t>(</a:t>
            </a:r>
            <a:r>
              <a:rPr sz="2565" i="1" dirty="0">
                <a:latin typeface="Times New Roman" panose="02020603050405020304"/>
                <a:cs typeface="Times New Roman" panose="02020603050405020304"/>
              </a:rPr>
              <a:t>x</a:t>
            </a:r>
            <a:r>
              <a:rPr sz="2565" i="1" spc="-210" dirty="0">
                <a:latin typeface="Times New Roman" panose="02020603050405020304"/>
                <a:cs typeface="Times New Roman" panose="02020603050405020304"/>
              </a:rPr>
              <a:t> </a:t>
            </a:r>
            <a:r>
              <a:rPr sz="2565" dirty="0">
                <a:latin typeface="Symbol" panose="05050102010706020507"/>
                <a:cs typeface="Symbol" panose="05050102010706020507"/>
              </a:rPr>
              <a:t></a:t>
            </a:r>
            <a:r>
              <a:rPr sz="2565" spc="-290" dirty="0">
                <a:latin typeface="Times New Roman" panose="02020603050405020304"/>
                <a:cs typeface="Times New Roman" panose="02020603050405020304"/>
              </a:rPr>
              <a:t> </a:t>
            </a:r>
            <a:r>
              <a:rPr sz="2565" i="1" spc="90" dirty="0">
                <a:latin typeface="Times New Roman" panose="02020603050405020304"/>
                <a:cs typeface="Times New Roman" panose="02020603050405020304"/>
              </a:rPr>
              <a:t>u</a:t>
            </a:r>
            <a:r>
              <a:rPr sz="2565" dirty="0">
                <a:latin typeface="Times New Roman" panose="02020603050405020304"/>
                <a:cs typeface="Times New Roman" panose="02020603050405020304"/>
              </a:rPr>
              <a:t>,</a:t>
            </a:r>
            <a:r>
              <a:rPr sz="2565" spc="-95" dirty="0">
                <a:latin typeface="Times New Roman" panose="02020603050405020304"/>
                <a:cs typeface="Times New Roman" panose="02020603050405020304"/>
              </a:rPr>
              <a:t> </a:t>
            </a:r>
            <a:r>
              <a:rPr sz="2565" i="1" dirty="0">
                <a:latin typeface="Times New Roman" panose="02020603050405020304"/>
                <a:cs typeface="Times New Roman" panose="02020603050405020304"/>
              </a:rPr>
              <a:t>y</a:t>
            </a:r>
            <a:r>
              <a:rPr sz="2565" i="1" spc="-160" dirty="0">
                <a:latin typeface="Times New Roman" panose="02020603050405020304"/>
                <a:cs typeface="Times New Roman" panose="02020603050405020304"/>
              </a:rPr>
              <a:t> </a:t>
            </a:r>
            <a:r>
              <a:rPr sz="2565" dirty="0">
                <a:latin typeface="Symbol" panose="05050102010706020507"/>
                <a:cs typeface="Symbol" panose="05050102010706020507"/>
              </a:rPr>
              <a:t></a:t>
            </a:r>
            <a:r>
              <a:rPr sz="2565" spc="-245" dirty="0">
                <a:latin typeface="Times New Roman" panose="02020603050405020304"/>
                <a:cs typeface="Times New Roman" panose="02020603050405020304"/>
              </a:rPr>
              <a:t> </a:t>
            </a:r>
            <a:r>
              <a:rPr sz="2565" i="1" spc="70" dirty="0">
                <a:latin typeface="Times New Roman" panose="02020603050405020304"/>
                <a:cs typeface="Times New Roman" panose="02020603050405020304"/>
              </a:rPr>
              <a:t>v</a:t>
            </a:r>
            <a:r>
              <a:rPr sz="2565" dirty="0">
                <a:latin typeface="Times New Roman" panose="02020603050405020304"/>
                <a:cs typeface="Times New Roman" panose="02020603050405020304"/>
              </a:rPr>
              <a:t>)</a:t>
            </a:r>
            <a:r>
              <a:rPr sz="2565" spc="-250" dirty="0">
                <a:latin typeface="Times New Roman" panose="02020603050405020304"/>
                <a:cs typeface="Times New Roman" panose="02020603050405020304"/>
              </a:rPr>
              <a:t> </a:t>
            </a:r>
            <a:r>
              <a:rPr sz="2565" dirty="0">
                <a:latin typeface="Symbol" panose="05050102010706020507"/>
                <a:cs typeface="Symbol" panose="05050102010706020507"/>
              </a:rPr>
              <a:t></a:t>
            </a:r>
            <a:r>
              <a:rPr sz="2565" spc="-150" dirty="0">
                <a:latin typeface="Times New Roman" panose="02020603050405020304"/>
                <a:cs typeface="Times New Roman" panose="02020603050405020304"/>
              </a:rPr>
              <a:t> </a:t>
            </a:r>
            <a:r>
              <a:rPr sz="2565" i="1" dirty="0">
                <a:latin typeface="Times New Roman" panose="02020603050405020304"/>
                <a:cs typeface="Times New Roman" panose="02020603050405020304"/>
              </a:rPr>
              <a:t>I</a:t>
            </a:r>
            <a:r>
              <a:rPr sz="2565" i="1" spc="-395" dirty="0">
                <a:latin typeface="Times New Roman" panose="02020603050405020304"/>
                <a:cs typeface="Times New Roman" panose="02020603050405020304"/>
              </a:rPr>
              <a:t> </a:t>
            </a:r>
            <a:r>
              <a:rPr sz="2565" spc="215" dirty="0">
                <a:latin typeface="Times New Roman" panose="02020603050405020304"/>
                <a:cs typeface="Times New Roman" panose="02020603050405020304"/>
              </a:rPr>
              <a:t>(</a:t>
            </a:r>
            <a:r>
              <a:rPr sz="2565" i="1" spc="25" dirty="0">
                <a:latin typeface="Times New Roman" panose="02020603050405020304"/>
                <a:cs typeface="Times New Roman" panose="02020603050405020304"/>
              </a:rPr>
              <a:t>x</a:t>
            </a:r>
            <a:r>
              <a:rPr sz="2565" dirty="0">
                <a:latin typeface="Times New Roman" panose="02020603050405020304"/>
                <a:cs typeface="Times New Roman" panose="02020603050405020304"/>
              </a:rPr>
              <a:t>,</a:t>
            </a:r>
            <a:r>
              <a:rPr sz="2565" spc="-95" dirty="0">
                <a:latin typeface="Times New Roman" panose="02020603050405020304"/>
                <a:cs typeface="Times New Roman" panose="02020603050405020304"/>
              </a:rPr>
              <a:t> </a:t>
            </a:r>
            <a:r>
              <a:rPr sz="2565" i="1" spc="120" dirty="0">
                <a:latin typeface="Times New Roman" panose="02020603050405020304"/>
                <a:cs typeface="Times New Roman" panose="02020603050405020304"/>
              </a:rPr>
              <a:t>y</a:t>
            </a:r>
            <a:r>
              <a:rPr sz="2565" spc="95" dirty="0">
                <a:latin typeface="Times New Roman" panose="02020603050405020304"/>
                <a:cs typeface="Times New Roman" panose="02020603050405020304"/>
              </a:rPr>
              <a:t>)</a:t>
            </a:r>
            <a:r>
              <a:rPr sz="5195" spc="-592" baseline="-3000" dirty="0">
                <a:latin typeface="Symbol" panose="05050102010706020507"/>
                <a:cs typeface="Symbol" panose="05050102010706020507"/>
              </a:rPr>
              <a:t></a:t>
            </a:r>
            <a:r>
              <a:rPr sz="2180" spc="22" baseline="60000" dirty="0">
                <a:latin typeface="Times New Roman" panose="02020603050405020304"/>
                <a:cs typeface="Times New Roman" panose="02020603050405020304"/>
              </a:rPr>
              <a:t>2</a:t>
            </a:r>
            <a:endParaRPr sz="2180" baseline="60000">
              <a:latin typeface="Times New Roman" panose="02020603050405020304"/>
              <a:cs typeface="Times New Roman" panose="02020603050405020304"/>
            </a:endParaRPr>
          </a:p>
          <a:p>
            <a:pPr marL="1536700">
              <a:lnSpc>
                <a:spcPct val="100000"/>
              </a:lnSpc>
              <a:spcBef>
                <a:spcPts val="250"/>
              </a:spcBef>
            </a:pPr>
            <a:r>
              <a:rPr sz="1455" i="1" spc="65" dirty="0">
                <a:latin typeface="Times New Roman" panose="02020603050405020304"/>
                <a:cs typeface="Times New Roman" panose="02020603050405020304"/>
              </a:rPr>
              <a:t>x</a:t>
            </a:r>
            <a:r>
              <a:rPr sz="1455" spc="65" dirty="0">
                <a:latin typeface="Times New Roman" panose="02020603050405020304"/>
                <a:cs typeface="Times New Roman" panose="02020603050405020304"/>
              </a:rPr>
              <a:t>,</a:t>
            </a:r>
            <a:r>
              <a:rPr sz="1455" spc="-195" dirty="0">
                <a:latin typeface="Times New Roman" panose="02020603050405020304"/>
                <a:cs typeface="Times New Roman" panose="02020603050405020304"/>
              </a:rPr>
              <a:t> </a:t>
            </a:r>
            <a:r>
              <a:rPr sz="1455" i="1" spc="15" dirty="0">
                <a:latin typeface="Times New Roman" panose="02020603050405020304"/>
                <a:cs typeface="Times New Roman" panose="02020603050405020304"/>
              </a:rPr>
              <a:t>y</a:t>
            </a:r>
            <a:endParaRPr sz="1455">
              <a:latin typeface="Times New Roman" panose="02020603050405020304"/>
              <a:cs typeface="Times New Roman" panose="02020603050405020304"/>
            </a:endParaRPr>
          </a:p>
        </p:txBody>
      </p:sp>
      <p:sp>
        <p:nvSpPr>
          <p:cNvPr id="4" name="object 4"/>
          <p:cNvSpPr txBox="1"/>
          <p:nvPr/>
        </p:nvSpPr>
        <p:spPr>
          <a:xfrm>
            <a:off x="338931" y="1208657"/>
            <a:ext cx="8140580" cy="379527"/>
          </a:xfrm>
          <a:prstGeom prst="rect">
            <a:avLst/>
          </a:prstGeom>
        </p:spPr>
        <p:txBody>
          <a:bodyPr vert="horz" wrap="square" lIns="0" tIns="10859" rIns="0" bIns="0" rtlCol="0">
            <a:spAutoFit/>
          </a:bodyPr>
          <a:lstStyle/>
          <a:p>
            <a:pPr marL="1915160" marR="5080" indent="-1903095">
              <a:lnSpc>
                <a:spcPct val="100000"/>
              </a:lnSpc>
              <a:spcBef>
                <a:spcPts val="100"/>
              </a:spcBef>
            </a:pPr>
            <a:r>
              <a:rPr sz="2395" dirty="0">
                <a:latin typeface="Arial" panose="020B0604020202020204"/>
                <a:cs typeface="Arial" panose="020B0604020202020204"/>
              </a:rPr>
              <a:t>Change in appearance of </a:t>
            </a:r>
            <a:r>
              <a:rPr sz="2395" spc="-5" dirty="0">
                <a:solidFill>
                  <a:srgbClr val="FF0000"/>
                </a:solidFill>
                <a:latin typeface="Arial" panose="020B0604020202020204"/>
                <a:cs typeface="Arial" panose="020B0604020202020204"/>
              </a:rPr>
              <a:t>window </a:t>
            </a:r>
            <a:r>
              <a:rPr sz="2395" i="1" dirty="0">
                <a:solidFill>
                  <a:srgbClr val="FF0000"/>
                </a:solidFill>
                <a:latin typeface="Arial" panose="020B0604020202020204"/>
                <a:cs typeface="Arial" panose="020B0604020202020204"/>
              </a:rPr>
              <a:t>w</a:t>
            </a:r>
            <a:r>
              <a:rPr sz="2395" dirty="0">
                <a:solidFill>
                  <a:srgbClr val="FF0000"/>
                </a:solidFill>
                <a:latin typeface="Arial" panose="020B0604020202020204"/>
                <a:cs typeface="Arial" panose="020B0604020202020204"/>
              </a:rPr>
              <a:t>(</a:t>
            </a:r>
            <a:r>
              <a:rPr sz="2395" i="1" dirty="0">
                <a:solidFill>
                  <a:srgbClr val="FF0000"/>
                </a:solidFill>
                <a:latin typeface="Arial" panose="020B0604020202020204"/>
                <a:cs typeface="Arial" panose="020B0604020202020204"/>
              </a:rPr>
              <a:t>x</a:t>
            </a:r>
            <a:r>
              <a:rPr sz="2395" dirty="0">
                <a:solidFill>
                  <a:srgbClr val="FF0000"/>
                </a:solidFill>
                <a:latin typeface="Arial" panose="020B0604020202020204"/>
                <a:cs typeface="Arial" panose="020B0604020202020204"/>
              </a:rPr>
              <a:t>,</a:t>
            </a:r>
            <a:r>
              <a:rPr sz="2395" i="1" dirty="0">
                <a:solidFill>
                  <a:srgbClr val="FF0000"/>
                </a:solidFill>
                <a:latin typeface="Arial" panose="020B0604020202020204"/>
                <a:cs typeface="Arial" panose="020B0604020202020204"/>
              </a:rPr>
              <a:t>y</a:t>
            </a:r>
            <a:r>
              <a:rPr sz="2395" dirty="0">
                <a:solidFill>
                  <a:srgbClr val="FF0000"/>
                </a:solidFill>
                <a:latin typeface="Arial" panose="020B0604020202020204"/>
                <a:cs typeface="Arial" panose="020B0604020202020204"/>
              </a:rPr>
              <a:t>)  </a:t>
            </a:r>
            <a:r>
              <a:rPr sz="2395" dirty="0">
                <a:latin typeface="Arial" panose="020B0604020202020204"/>
                <a:cs typeface="Arial" panose="020B0604020202020204"/>
              </a:rPr>
              <a:t>for the </a:t>
            </a:r>
            <a:r>
              <a:rPr sz="2395" dirty="0">
                <a:solidFill>
                  <a:srgbClr val="FF0000"/>
                </a:solidFill>
                <a:latin typeface="Arial" panose="020B0604020202020204"/>
                <a:cs typeface="Arial" panose="020B0604020202020204"/>
              </a:rPr>
              <a:t>shift</a:t>
            </a:r>
            <a:r>
              <a:rPr sz="2395" spc="-40" dirty="0">
                <a:solidFill>
                  <a:srgbClr val="FF0000"/>
                </a:solidFill>
                <a:latin typeface="Arial" panose="020B0604020202020204"/>
                <a:cs typeface="Arial" panose="020B0604020202020204"/>
              </a:rPr>
              <a:t> </a:t>
            </a:r>
            <a:r>
              <a:rPr sz="2395" dirty="0">
                <a:solidFill>
                  <a:srgbClr val="FF0000"/>
                </a:solidFill>
                <a:latin typeface="Arial" panose="020B0604020202020204"/>
                <a:cs typeface="Arial" panose="020B0604020202020204"/>
              </a:rPr>
              <a:t>[</a:t>
            </a:r>
            <a:r>
              <a:rPr sz="2395" i="1" dirty="0">
                <a:solidFill>
                  <a:srgbClr val="FF0000"/>
                </a:solidFill>
                <a:latin typeface="Arial" panose="020B0604020202020204"/>
                <a:cs typeface="Arial" panose="020B0604020202020204"/>
              </a:rPr>
              <a:t>u,v</a:t>
            </a:r>
            <a:r>
              <a:rPr sz="2395" dirty="0">
                <a:solidFill>
                  <a:srgbClr val="FF0000"/>
                </a:solidFill>
                <a:latin typeface="Arial" panose="020B0604020202020204"/>
                <a:cs typeface="Arial" panose="020B0604020202020204"/>
              </a:rPr>
              <a:t>]:</a:t>
            </a:r>
            <a:endParaRPr sz="2395" dirty="0">
              <a:latin typeface="Arial" panose="020B0604020202020204"/>
              <a:cs typeface="Arial" panose="020B0604020202020204"/>
            </a:endParaRPr>
          </a:p>
        </p:txBody>
      </p:sp>
      <p:sp>
        <p:nvSpPr>
          <p:cNvPr id="5" name="object 5"/>
          <p:cNvSpPr/>
          <p:nvPr/>
        </p:nvSpPr>
        <p:spPr>
          <a:xfrm>
            <a:off x="2030912" y="3751864"/>
            <a:ext cx="2378309" cy="2378309"/>
          </a:xfrm>
          <a:prstGeom prst="rect">
            <a:avLst/>
          </a:prstGeom>
          <a:blipFill>
            <a:blip r:embed="rId1" cstate="print"/>
            <a:stretch>
              <a:fillRect/>
            </a:stretch>
          </a:blipFill>
        </p:spPr>
        <p:txBody>
          <a:bodyPr wrap="square" lIns="0" tIns="0" rIns="0" bIns="0" rtlCol="0"/>
          <a:lstStyle/>
          <a:p>
            <a:endParaRPr sz="1540"/>
          </a:p>
        </p:txBody>
      </p:sp>
      <p:sp>
        <p:nvSpPr>
          <p:cNvPr id="6" name="object 6"/>
          <p:cNvSpPr/>
          <p:nvPr/>
        </p:nvSpPr>
        <p:spPr>
          <a:xfrm>
            <a:off x="5549496" y="4077659"/>
            <a:ext cx="1686318" cy="1694138"/>
          </a:xfrm>
          <a:prstGeom prst="rect">
            <a:avLst/>
          </a:prstGeom>
          <a:blipFill>
            <a:blip r:embed="rId2" cstate="print"/>
            <a:stretch>
              <a:fillRect/>
            </a:stretch>
          </a:blipFill>
        </p:spPr>
        <p:txBody>
          <a:bodyPr wrap="square" lIns="0" tIns="0" rIns="0" bIns="0" rtlCol="0"/>
          <a:lstStyle/>
          <a:p>
            <a:endParaRPr sz="1540"/>
          </a:p>
        </p:txBody>
      </p:sp>
      <p:sp>
        <p:nvSpPr>
          <p:cNvPr id="7" name="object 7"/>
          <p:cNvSpPr/>
          <p:nvPr/>
        </p:nvSpPr>
        <p:spPr>
          <a:xfrm>
            <a:off x="5528004" y="4056157"/>
            <a:ext cx="1729432" cy="1738120"/>
          </a:xfrm>
          <a:custGeom>
            <a:avLst/>
            <a:gdLst/>
            <a:ahLst/>
            <a:cxnLst/>
            <a:rect l="l" t="t" r="r" b="b"/>
            <a:pathLst>
              <a:path w="2022475" h="2032634">
                <a:moveTo>
                  <a:pt x="2022347" y="2032254"/>
                </a:moveTo>
                <a:lnTo>
                  <a:pt x="2022347" y="0"/>
                </a:lnTo>
                <a:lnTo>
                  <a:pt x="0" y="0"/>
                </a:lnTo>
                <a:lnTo>
                  <a:pt x="0" y="2032254"/>
                </a:lnTo>
                <a:lnTo>
                  <a:pt x="12954" y="2032254"/>
                </a:lnTo>
                <a:lnTo>
                  <a:pt x="12953" y="25146"/>
                </a:lnTo>
                <a:lnTo>
                  <a:pt x="25133" y="12953"/>
                </a:lnTo>
                <a:lnTo>
                  <a:pt x="25133" y="25146"/>
                </a:lnTo>
                <a:lnTo>
                  <a:pt x="1997202" y="25146"/>
                </a:lnTo>
                <a:lnTo>
                  <a:pt x="1997202" y="12953"/>
                </a:lnTo>
                <a:lnTo>
                  <a:pt x="2010143" y="25146"/>
                </a:lnTo>
                <a:lnTo>
                  <a:pt x="2010143" y="2032254"/>
                </a:lnTo>
                <a:lnTo>
                  <a:pt x="2022347" y="2032254"/>
                </a:lnTo>
                <a:close/>
              </a:path>
              <a:path w="2022475" h="2032634">
                <a:moveTo>
                  <a:pt x="25133" y="25146"/>
                </a:moveTo>
                <a:lnTo>
                  <a:pt x="25133" y="12953"/>
                </a:lnTo>
                <a:lnTo>
                  <a:pt x="12953" y="25146"/>
                </a:lnTo>
                <a:lnTo>
                  <a:pt x="25133" y="25146"/>
                </a:lnTo>
                <a:close/>
              </a:path>
              <a:path w="2022475" h="2032634">
                <a:moveTo>
                  <a:pt x="25133" y="2006346"/>
                </a:moveTo>
                <a:lnTo>
                  <a:pt x="25133" y="25146"/>
                </a:lnTo>
                <a:lnTo>
                  <a:pt x="12953" y="25146"/>
                </a:lnTo>
                <a:lnTo>
                  <a:pt x="12954" y="2006346"/>
                </a:lnTo>
                <a:lnTo>
                  <a:pt x="25133" y="2006346"/>
                </a:lnTo>
                <a:close/>
              </a:path>
              <a:path w="2022475" h="2032634">
                <a:moveTo>
                  <a:pt x="2010143" y="2006346"/>
                </a:moveTo>
                <a:lnTo>
                  <a:pt x="12954" y="2006346"/>
                </a:lnTo>
                <a:lnTo>
                  <a:pt x="25133" y="2019300"/>
                </a:lnTo>
                <a:lnTo>
                  <a:pt x="25133" y="2032254"/>
                </a:lnTo>
                <a:lnTo>
                  <a:pt x="1997202" y="2032254"/>
                </a:lnTo>
                <a:lnTo>
                  <a:pt x="1997202" y="2019300"/>
                </a:lnTo>
                <a:lnTo>
                  <a:pt x="2010143" y="2006346"/>
                </a:lnTo>
                <a:close/>
              </a:path>
              <a:path w="2022475" h="2032634">
                <a:moveTo>
                  <a:pt x="25133" y="2032254"/>
                </a:moveTo>
                <a:lnTo>
                  <a:pt x="25133" y="2019300"/>
                </a:lnTo>
                <a:lnTo>
                  <a:pt x="12954" y="2006346"/>
                </a:lnTo>
                <a:lnTo>
                  <a:pt x="12954" y="2032254"/>
                </a:lnTo>
                <a:lnTo>
                  <a:pt x="25133" y="2032254"/>
                </a:lnTo>
                <a:close/>
              </a:path>
              <a:path w="2022475" h="2032634">
                <a:moveTo>
                  <a:pt x="2010143" y="25146"/>
                </a:moveTo>
                <a:lnTo>
                  <a:pt x="1997202" y="12953"/>
                </a:lnTo>
                <a:lnTo>
                  <a:pt x="1997202" y="25146"/>
                </a:lnTo>
                <a:lnTo>
                  <a:pt x="2010143" y="25146"/>
                </a:lnTo>
                <a:close/>
              </a:path>
              <a:path w="2022475" h="2032634">
                <a:moveTo>
                  <a:pt x="2010143" y="2006346"/>
                </a:moveTo>
                <a:lnTo>
                  <a:pt x="2010143" y="25146"/>
                </a:lnTo>
                <a:lnTo>
                  <a:pt x="1997202" y="25146"/>
                </a:lnTo>
                <a:lnTo>
                  <a:pt x="1997202" y="2006346"/>
                </a:lnTo>
                <a:lnTo>
                  <a:pt x="2010143" y="2006346"/>
                </a:lnTo>
                <a:close/>
              </a:path>
              <a:path w="2022475" h="2032634">
                <a:moveTo>
                  <a:pt x="2010143" y="2032254"/>
                </a:moveTo>
                <a:lnTo>
                  <a:pt x="2010143" y="2006346"/>
                </a:lnTo>
                <a:lnTo>
                  <a:pt x="1997202" y="2019300"/>
                </a:lnTo>
                <a:lnTo>
                  <a:pt x="1997202" y="2032254"/>
                </a:lnTo>
                <a:lnTo>
                  <a:pt x="2010143" y="2032254"/>
                </a:lnTo>
                <a:close/>
              </a:path>
            </a:pathLst>
          </a:custGeom>
          <a:solidFill>
            <a:srgbClr val="FF0000"/>
          </a:solidFill>
        </p:spPr>
        <p:txBody>
          <a:bodyPr wrap="square" lIns="0" tIns="0" rIns="0" bIns="0" rtlCol="0"/>
          <a:lstStyle/>
          <a:p>
            <a:endParaRPr sz="1540"/>
          </a:p>
        </p:txBody>
      </p:sp>
      <p:sp>
        <p:nvSpPr>
          <p:cNvPr id="8" name="object 8"/>
          <p:cNvSpPr/>
          <p:nvPr/>
        </p:nvSpPr>
        <p:spPr>
          <a:xfrm>
            <a:off x="2589326" y="4291381"/>
            <a:ext cx="1272232" cy="1273318"/>
          </a:xfrm>
          <a:custGeom>
            <a:avLst/>
            <a:gdLst/>
            <a:ahLst/>
            <a:cxnLst/>
            <a:rect l="l" t="t" r="r" b="b"/>
            <a:pathLst>
              <a:path w="1487804" h="1489075">
                <a:moveTo>
                  <a:pt x="1487424" y="1482852"/>
                </a:moveTo>
                <a:lnTo>
                  <a:pt x="1487424" y="5334"/>
                </a:lnTo>
                <a:lnTo>
                  <a:pt x="1481328" y="0"/>
                </a:lnTo>
                <a:lnTo>
                  <a:pt x="5333" y="0"/>
                </a:lnTo>
                <a:lnTo>
                  <a:pt x="0" y="5334"/>
                </a:lnTo>
                <a:lnTo>
                  <a:pt x="0" y="1482852"/>
                </a:lnTo>
                <a:lnTo>
                  <a:pt x="5334" y="1488948"/>
                </a:lnTo>
                <a:lnTo>
                  <a:pt x="12192" y="1488948"/>
                </a:lnTo>
                <a:lnTo>
                  <a:pt x="12192" y="25146"/>
                </a:lnTo>
                <a:lnTo>
                  <a:pt x="25146" y="12192"/>
                </a:lnTo>
                <a:lnTo>
                  <a:pt x="25146" y="25146"/>
                </a:lnTo>
                <a:lnTo>
                  <a:pt x="1461516" y="25146"/>
                </a:lnTo>
                <a:lnTo>
                  <a:pt x="1461516" y="12192"/>
                </a:lnTo>
                <a:lnTo>
                  <a:pt x="1474470" y="25146"/>
                </a:lnTo>
                <a:lnTo>
                  <a:pt x="1474470" y="1488948"/>
                </a:lnTo>
                <a:lnTo>
                  <a:pt x="1481328" y="1488948"/>
                </a:lnTo>
                <a:lnTo>
                  <a:pt x="1487424" y="1482852"/>
                </a:lnTo>
                <a:close/>
              </a:path>
              <a:path w="1487804" h="1489075">
                <a:moveTo>
                  <a:pt x="25146" y="25146"/>
                </a:moveTo>
                <a:lnTo>
                  <a:pt x="25146" y="12192"/>
                </a:lnTo>
                <a:lnTo>
                  <a:pt x="12192" y="25146"/>
                </a:lnTo>
                <a:lnTo>
                  <a:pt x="25146" y="25146"/>
                </a:lnTo>
                <a:close/>
              </a:path>
              <a:path w="1487804" h="1489075">
                <a:moveTo>
                  <a:pt x="25146" y="1463040"/>
                </a:moveTo>
                <a:lnTo>
                  <a:pt x="25146" y="25146"/>
                </a:lnTo>
                <a:lnTo>
                  <a:pt x="12192" y="25146"/>
                </a:lnTo>
                <a:lnTo>
                  <a:pt x="12192" y="1463040"/>
                </a:lnTo>
                <a:lnTo>
                  <a:pt x="25146" y="1463040"/>
                </a:lnTo>
                <a:close/>
              </a:path>
              <a:path w="1487804" h="1489075">
                <a:moveTo>
                  <a:pt x="1474470" y="1463040"/>
                </a:moveTo>
                <a:lnTo>
                  <a:pt x="12192" y="1463040"/>
                </a:lnTo>
                <a:lnTo>
                  <a:pt x="25146" y="1475994"/>
                </a:lnTo>
                <a:lnTo>
                  <a:pt x="25146" y="1488948"/>
                </a:lnTo>
                <a:lnTo>
                  <a:pt x="1461516" y="1488948"/>
                </a:lnTo>
                <a:lnTo>
                  <a:pt x="1461516" y="1475994"/>
                </a:lnTo>
                <a:lnTo>
                  <a:pt x="1474470" y="1463040"/>
                </a:lnTo>
                <a:close/>
              </a:path>
              <a:path w="1487804" h="1489075">
                <a:moveTo>
                  <a:pt x="25146" y="1488948"/>
                </a:moveTo>
                <a:lnTo>
                  <a:pt x="25146" y="1475994"/>
                </a:lnTo>
                <a:lnTo>
                  <a:pt x="12192" y="1463040"/>
                </a:lnTo>
                <a:lnTo>
                  <a:pt x="12192" y="1488948"/>
                </a:lnTo>
                <a:lnTo>
                  <a:pt x="25146" y="1488948"/>
                </a:lnTo>
                <a:close/>
              </a:path>
              <a:path w="1487804" h="1489075">
                <a:moveTo>
                  <a:pt x="1474470" y="25146"/>
                </a:moveTo>
                <a:lnTo>
                  <a:pt x="1461516" y="12192"/>
                </a:lnTo>
                <a:lnTo>
                  <a:pt x="1461516" y="25146"/>
                </a:lnTo>
                <a:lnTo>
                  <a:pt x="1474470" y="25146"/>
                </a:lnTo>
                <a:close/>
              </a:path>
              <a:path w="1487804" h="1489075">
                <a:moveTo>
                  <a:pt x="1474470" y="1463040"/>
                </a:moveTo>
                <a:lnTo>
                  <a:pt x="1474470" y="25146"/>
                </a:lnTo>
                <a:lnTo>
                  <a:pt x="1461516" y="25146"/>
                </a:lnTo>
                <a:lnTo>
                  <a:pt x="1461516" y="1463040"/>
                </a:lnTo>
                <a:lnTo>
                  <a:pt x="1474470" y="1463040"/>
                </a:lnTo>
                <a:close/>
              </a:path>
              <a:path w="1487804" h="1489075">
                <a:moveTo>
                  <a:pt x="1474470" y="1488948"/>
                </a:moveTo>
                <a:lnTo>
                  <a:pt x="1474470" y="1463040"/>
                </a:lnTo>
                <a:lnTo>
                  <a:pt x="1461516" y="1475994"/>
                </a:lnTo>
                <a:lnTo>
                  <a:pt x="1461516" y="1488948"/>
                </a:lnTo>
                <a:lnTo>
                  <a:pt x="1474470" y="1488948"/>
                </a:lnTo>
                <a:close/>
              </a:path>
            </a:pathLst>
          </a:custGeom>
          <a:solidFill>
            <a:srgbClr val="FF0000"/>
          </a:solidFill>
        </p:spPr>
        <p:txBody>
          <a:bodyPr wrap="square" lIns="0" tIns="0" rIns="0" bIns="0" rtlCol="0"/>
          <a:lstStyle/>
          <a:p>
            <a:endParaRPr sz="1540"/>
          </a:p>
        </p:txBody>
      </p:sp>
      <p:sp>
        <p:nvSpPr>
          <p:cNvPr id="9" name="object 9"/>
          <p:cNvSpPr txBox="1"/>
          <p:nvPr/>
        </p:nvSpPr>
        <p:spPr>
          <a:xfrm>
            <a:off x="2880148" y="3313560"/>
            <a:ext cx="748244" cy="379730"/>
          </a:xfrm>
          <a:prstGeom prst="rect">
            <a:avLst/>
          </a:prstGeom>
        </p:spPr>
        <p:txBody>
          <a:bodyPr vert="horz" wrap="square" lIns="0" tIns="10859" rIns="0" bIns="0" rtlCol="0">
            <a:spAutoFit/>
          </a:bodyPr>
          <a:lstStyle/>
          <a:p>
            <a:pPr marL="12700">
              <a:lnSpc>
                <a:spcPct val="100000"/>
              </a:lnSpc>
              <a:spcBef>
                <a:spcPts val="100"/>
              </a:spcBef>
            </a:pPr>
            <a:r>
              <a:rPr sz="2395" i="1" spc="-5" dirty="0">
                <a:latin typeface="Times New Roman" panose="02020603050405020304"/>
                <a:cs typeface="Times New Roman" panose="02020603050405020304"/>
              </a:rPr>
              <a:t>I</a:t>
            </a:r>
            <a:r>
              <a:rPr sz="2395" spc="-5" dirty="0">
                <a:latin typeface="Times New Roman" panose="02020603050405020304"/>
                <a:cs typeface="Times New Roman" panose="02020603050405020304"/>
              </a:rPr>
              <a:t>(</a:t>
            </a:r>
            <a:r>
              <a:rPr sz="2395" i="1" spc="-5" dirty="0">
                <a:latin typeface="Times New Roman" panose="02020603050405020304"/>
                <a:cs typeface="Times New Roman" panose="02020603050405020304"/>
              </a:rPr>
              <a:t>x</a:t>
            </a:r>
            <a:r>
              <a:rPr sz="2395" spc="-5" dirty="0">
                <a:latin typeface="Times New Roman" panose="02020603050405020304"/>
                <a:cs typeface="Times New Roman" panose="02020603050405020304"/>
              </a:rPr>
              <a:t>,</a:t>
            </a:r>
            <a:r>
              <a:rPr sz="2395" spc="-70" dirty="0">
                <a:latin typeface="Times New Roman" panose="02020603050405020304"/>
                <a:cs typeface="Times New Roman" panose="02020603050405020304"/>
              </a:rPr>
              <a:t> </a:t>
            </a:r>
            <a:r>
              <a:rPr sz="2395" i="1" spc="-5" dirty="0">
                <a:latin typeface="Times New Roman" panose="02020603050405020304"/>
                <a:cs typeface="Times New Roman" panose="02020603050405020304"/>
              </a:rPr>
              <a:t>y</a:t>
            </a:r>
            <a:r>
              <a:rPr sz="2395" spc="-5" dirty="0">
                <a:latin typeface="Times New Roman" panose="02020603050405020304"/>
                <a:cs typeface="Times New Roman" panose="02020603050405020304"/>
              </a:rPr>
              <a:t>)</a:t>
            </a:r>
            <a:endParaRPr sz="2395">
              <a:latin typeface="Times New Roman" panose="02020603050405020304"/>
              <a:cs typeface="Times New Roman" panose="02020603050405020304"/>
            </a:endParaRPr>
          </a:p>
        </p:txBody>
      </p:sp>
      <p:sp>
        <p:nvSpPr>
          <p:cNvPr id="10" name="object 10"/>
          <p:cNvSpPr txBox="1"/>
          <p:nvPr/>
        </p:nvSpPr>
        <p:spPr>
          <a:xfrm>
            <a:off x="6027969" y="3582676"/>
            <a:ext cx="849784" cy="379730"/>
          </a:xfrm>
          <a:prstGeom prst="rect">
            <a:avLst/>
          </a:prstGeom>
        </p:spPr>
        <p:txBody>
          <a:bodyPr vert="horz" wrap="square" lIns="0" tIns="10859" rIns="0" bIns="0" rtlCol="0">
            <a:spAutoFit/>
          </a:bodyPr>
          <a:lstStyle/>
          <a:p>
            <a:pPr marL="12700">
              <a:lnSpc>
                <a:spcPct val="100000"/>
              </a:lnSpc>
              <a:spcBef>
                <a:spcPts val="100"/>
              </a:spcBef>
            </a:pPr>
            <a:r>
              <a:rPr sz="2395" i="1" spc="-5" dirty="0">
                <a:latin typeface="Times New Roman" panose="02020603050405020304"/>
                <a:cs typeface="Times New Roman" panose="02020603050405020304"/>
              </a:rPr>
              <a:t>E</a:t>
            </a:r>
            <a:r>
              <a:rPr sz="2395" spc="-5" dirty="0">
                <a:latin typeface="Times New Roman" panose="02020603050405020304"/>
                <a:cs typeface="Times New Roman" panose="02020603050405020304"/>
              </a:rPr>
              <a:t>(</a:t>
            </a:r>
            <a:r>
              <a:rPr sz="2395" i="1" spc="-5" dirty="0">
                <a:latin typeface="Times New Roman" panose="02020603050405020304"/>
                <a:cs typeface="Times New Roman" panose="02020603050405020304"/>
              </a:rPr>
              <a:t>u</a:t>
            </a:r>
            <a:r>
              <a:rPr sz="2395" spc="-5" dirty="0">
                <a:latin typeface="Times New Roman" panose="02020603050405020304"/>
                <a:cs typeface="Times New Roman" panose="02020603050405020304"/>
              </a:rPr>
              <a:t>,</a:t>
            </a:r>
            <a:r>
              <a:rPr sz="2395" spc="-70" dirty="0">
                <a:latin typeface="Times New Roman" panose="02020603050405020304"/>
                <a:cs typeface="Times New Roman" panose="02020603050405020304"/>
              </a:rPr>
              <a:t> </a:t>
            </a:r>
            <a:r>
              <a:rPr sz="2395" i="1" spc="-5" dirty="0">
                <a:latin typeface="Times New Roman" panose="02020603050405020304"/>
                <a:cs typeface="Times New Roman" panose="02020603050405020304"/>
              </a:rPr>
              <a:t>v</a:t>
            </a:r>
            <a:r>
              <a:rPr sz="2395" spc="-5" dirty="0">
                <a:latin typeface="Times New Roman" panose="02020603050405020304"/>
                <a:cs typeface="Times New Roman" panose="02020603050405020304"/>
              </a:rPr>
              <a:t>)</a:t>
            </a:r>
            <a:endParaRPr sz="2395">
              <a:latin typeface="Times New Roman" panose="02020603050405020304"/>
              <a:cs typeface="Times New Roman" panose="02020603050405020304"/>
            </a:endParaRPr>
          </a:p>
        </p:txBody>
      </p:sp>
      <p:sp>
        <p:nvSpPr>
          <p:cNvPr id="11" name="object 11"/>
          <p:cNvSpPr/>
          <p:nvPr/>
        </p:nvSpPr>
        <p:spPr>
          <a:xfrm>
            <a:off x="2919031" y="4067233"/>
            <a:ext cx="1273318" cy="1273318"/>
          </a:xfrm>
          <a:custGeom>
            <a:avLst/>
            <a:gdLst/>
            <a:ahLst/>
            <a:cxnLst/>
            <a:rect l="l" t="t" r="r" b="b"/>
            <a:pathLst>
              <a:path w="1489075" h="1489075">
                <a:moveTo>
                  <a:pt x="25146" y="1475994"/>
                </a:moveTo>
                <a:lnTo>
                  <a:pt x="25146" y="1374648"/>
                </a:lnTo>
                <a:lnTo>
                  <a:pt x="0" y="1374648"/>
                </a:lnTo>
                <a:lnTo>
                  <a:pt x="0" y="1475994"/>
                </a:lnTo>
                <a:lnTo>
                  <a:pt x="25146" y="1475994"/>
                </a:lnTo>
                <a:close/>
              </a:path>
              <a:path w="1489075" h="1489075">
                <a:moveTo>
                  <a:pt x="25146" y="1298448"/>
                </a:moveTo>
                <a:lnTo>
                  <a:pt x="25146" y="1197102"/>
                </a:lnTo>
                <a:lnTo>
                  <a:pt x="0" y="1197102"/>
                </a:lnTo>
                <a:lnTo>
                  <a:pt x="0" y="1298448"/>
                </a:lnTo>
                <a:lnTo>
                  <a:pt x="25146" y="1298448"/>
                </a:lnTo>
                <a:close/>
              </a:path>
              <a:path w="1489075" h="1489075">
                <a:moveTo>
                  <a:pt x="25146" y="1120902"/>
                </a:moveTo>
                <a:lnTo>
                  <a:pt x="25146" y="1018793"/>
                </a:lnTo>
                <a:lnTo>
                  <a:pt x="0" y="1018793"/>
                </a:lnTo>
                <a:lnTo>
                  <a:pt x="0" y="1120902"/>
                </a:lnTo>
                <a:lnTo>
                  <a:pt x="25146" y="1120902"/>
                </a:lnTo>
                <a:close/>
              </a:path>
              <a:path w="1489075" h="1489075">
                <a:moveTo>
                  <a:pt x="25146" y="942594"/>
                </a:moveTo>
                <a:lnTo>
                  <a:pt x="25146" y="841248"/>
                </a:lnTo>
                <a:lnTo>
                  <a:pt x="0" y="841248"/>
                </a:lnTo>
                <a:lnTo>
                  <a:pt x="0" y="942594"/>
                </a:lnTo>
                <a:lnTo>
                  <a:pt x="25146" y="942594"/>
                </a:lnTo>
                <a:close/>
              </a:path>
              <a:path w="1489075" h="1489075">
                <a:moveTo>
                  <a:pt x="25146" y="765048"/>
                </a:moveTo>
                <a:lnTo>
                  <a:pt x="25146" y="663701"/>
                </a:lnTo>
                <a:lnTo>
                  <a:pt x="0" y="663701"/>
                </a:lnTo>
                <a:lnTo>
                  <a:pt x="0" y="765048"/>
                </a:lnTo>
                <a:lnTo>
                  <a:pt x="25146" y="765048"/>
                </a:lnTo>
                <a:close/>
              </a:path>
              <a:path w="1489075" h="1489075">
                <a:moveTo>
                  <a:pt x="25146" y="587501"/>
                </a:moveTo>
                <a:lnTo>
                  <a:pt x="25146" y="485393"/>
                </a:lnTo>
                <a:lnTo>
                  <a:pt x="0" y="485393"/>
                </a:lnTo>
                <a:lnTo>
                  <a:pt x="0" y="587501"/>
                </a:lnTo>
                <a:lnTo>
                  <a:pt x="25146" y="587501"/>
                </a:lnTo>
                <a:close/>
              </a:path>
              <a:path w="1489075" h="1489075">
                <a:moveTo>
                  <a:pt x="25146" y="409194"/>
                </a:moveTo>
                <a:lnTo>
                  <a:pt x="25146" y="307848"/>
                </a:lnTo>
                <a:lnTo>
                  <a:pt x="0" y="307848"/>
                </a:lnTo>
                <a:lnTo>
                  <a:pt x="0" y="409194"/>
                </a:lnTo>
                <a:lnTo>
                  <a:pt x="25146" y="409194"/>
                </a:lnTo>
                <a:close/>
              </a:path>
              <a:path w="1489075" h="1489075">
                <a:moveTo>
                  <a:pt x="25146" y="231648"/>
                </a:moveTo>
                <a:lnTo>
                  <a:pt x="25146" y="130301"/>
                </a:lnTo>
                <a:lnTo>
                  <a:pt x="0" y="130301"/>
                </a:lnTo>
                <a:lnTo>
                  <a:pt x="0" y="231648"/>
                </a:lnTo>
                <a:lnTo>
                  <a:pt x="25146" y="231648"/>
                </a:lnTo>
                <a:close/>
              </a:path>
              <a:path w="1489075" h="1489075">
                <a:moveTo>
                  <a:pt x="73151" y="25146"/>
                </a:moveTo>
                <a:lnTo>
                  <a:pt x="73151" y="0"/>
                </a:lnTo>
                <a:lnTo>
                  <a:pt x="5334" y="0"/>
                </a:lnTo>
                <a:lnTo>
                  <a:pt x="0" y="5334"/>
                </a:lnTo>
                <a:lnTo>
                  <a:pt x="0" y="54101"/>
                </a:lnTo>
                <a:lnTo>
                  <a:pt x="12953" y="54101"/>
                </a:lnTo>
                <a:lnTo>
                  <a:pt x="12953" y="25146"/>
                </a:lnTo>
                <a:lnTo>
                  <a:pt x="25146" y="12192"/>
                </a:lnTo>
                <a:lnTo>
                  <a:pt x="25146" y="25146"/>
                </a:lnTo>
                <a:lnTo>
                  <a:pt x="73151" y="25146"/>
                </a:lnTo>
                <a:close/>
              </a:path>
              <a:path w="1489075" h="1489075">
                <a:moveTo>
                  <a:pt x="25146" y="25146"/>
                </a:moveTo>
                <a:lnTo>
                  <a:pt x="25146" y="12192"/>
                </a:lnTo>
                <a:lnTo>
                  <a:pt x="12953" y="25146"/>
                </a:lnTo>
                <a:lnTo>
                  <a:pt x="25146" y="25146"/>
                </a:lnTo>
                <a:close/>
              </a:path>
              <a:path w="1489075" h="1489075">
                <a:moveTo>
                  <a:pt x="25146" y="54101"/>
                </a:moveTo>
                <a:lnTo>
                  <a:pt x="25146" y="25146"/>
                </a:lnTo>
                <a:lnTo>
                  <a:pt x="12953" y="25146"/>
                </a:lnTo>
                <a:lnTo>
                  <a:pt x="12953" y="54101"/>
                </a:lnTo>
                <a:lnTo>
                  <a:pt x="25146" y="54101"/>
                </a:lnTo>
                <a:close/>
              </a:path>
              <a:path w="1489075" h="1489075">
                <a:moveTo>
                  <a:pt x="250698" y="25146"/>
                </a:moveTo>
                <a:lnTo>
                  <a:pt x="250698" y="0"/>
                </a:lnTo>
                <a:lnTo>
                  <a:pt x="149351" y="0"/>
                </a:lnTo>
                <a:lnTo>
                  <a:pt x="149351" y="25146"/>
                </a:lnTo>
                <a:lnTo>
                  <a:pt x="250698" y="25146"/>
                </a:lnTo>
                <a:close/>
              </a:path>
              <a:path w="1489075" h="1489075">
                <a:moveTo>
                  <a:pt x="428244" y="25146"/>
                </a:moveTo>
                <a:lnTo>
                  <a:pt x="428244" y="0"/>
                </a:lnTo>
                <a:lnTo>
                  <a:pt x="326898" y="0"/>
                </a:lnTo>
                <a:lnTo>
                  <a:pt x="326898" y="25146"/>
                </a:lnTo>
                <a:lnTo>
                  <a:pt x="428244" y="25146"/>
                </a:lnTo>
                <a:close/>
              </a:path>
              <a:path w="1489075" h="1489075">
                <a:moveTo>
                  <a:pt x="606552" y="25146"/>
                </a:moveTo>
                <a:lnTo>
                  <a:pt x="606552" y="0"/>
                </a:lnTo>
                <a:lnTo>
                  <a:pt x="504444" y="0"/>
                </a:lnTo>
                <a:lnTo>
                  <a:pt x="504444" y="25146"/>
                </a:lnTo>
                <a:lnTo>
                  <a:pt x="606552" y="25146"/>
                </a:lnTo>
                <a:close/>
              </a:path>
              <a:path w="1489075" h="1489075">
                <a:moveTo>
                  <a:pt x="784098" y="25146"/>
                </a:moveTo>
                <a:lnTo>
                  <a:pt x="784098" y="0"/>
                </a:lnTo>
                <a:lnTo>
                  <a:pt x="682751" y="0"/>
                </a:lnTo>
                <a:lnTo>
                  <a:pt x="682751" y="25146"/>
                </a:lnTo>
                <a:lnTo>
                  <a:pt x="784098" y="25146"/>
                </a:lnTo>
                <a:close/>
              </a:path>
              <a:path w="1489075" h="1489075">
                <a:moveTo>
                  <a:pt x="961644" y="25146"/>
                </a:moveTo>
                <a:lnTo>
                  <a:pt x="961644" y="0"/>
                </a:lnTo>
                <a:lnTo>
                  <a:pt x="860298" y="0"/>
                </a:lnTo>
                <a:lnTo>
                  <a:pt x="860298" y="25146"/>
                </a:lnTo>
                <a:lnTo>
                  <a:pt x="961644" y="25146"/>
                </a:lnTo>
                <a:close/>
              </a:path>
              <a:path w="1489075" h="1489075">
                <a:moveTo>
                  <a:pt x="1139952" y="25146"/>
                </a:moveTo>
                <a:lnTo>
                  <a:pt x="1139952" y="0"/>
                </a:lnTo>
                <a:lnTo>
                  <a:pt x="1037844" y="0"/>
                </a:lnTo>
                <a:lnTo>
                  <a:pt x="1037844" y="25146"/>
                </a:lnTo>
                <a:lnTo>
                  <a:pt x="1139952" y="25146"/>
                </a:lnTo>
                <a:close/>
              </a:path>
              <a:path w="1489075" h="1489075">
                <a:moveTo>
                  <a:pt x="1317498" y="25146"/>
                </a:moveTo>
                <a:lnTo>
                  <a:pt x="1317498" y="0"/>
                </a:lnTo>
                <a:lnTo>
                  <a:pt x="1216152" y="0"/>
                </a:lnTo>
                <a:lnTo>
                  <a:pt x="1216152" y="25146"/>
                </a:lnTo>
                <a:lnTo>
                  <a:pt x="1317498" y="25146"/>
                </a:lnTo>
                <a:close/>
              </a:path>
              <a:path w="1489075" h="1489075">
                <a:moveTo>
                  <a:pt x="1488948" y="31242"/>
                </a:moveTo>
                <a:lnTo>
                  <a:pt x="1488948" y="5334"/>
                </a:lnTo>
                <a:lnTo>
                  <a:pt x="1483614" y="0"/>
                </a:lnTo>
                <a:lnTo>
                  <a:pt x="1393698" y="0"/>
                </a:lnTo>
                <a:lnTo>
                  <a:pt x="1393698" y="25146"/>
                </a:lnTo>
                <a:lnTo>
                  <a:pt x="1463802" y="25146"/>
                </a:lnTo>
                <a:lnTo>
                  <a:pt x="1463802" y="12192"/>
                </a:lnTo>
                <a:lnTo>
                  <a:pt x="1475994" y="25146"/>
                </a:lnTo>
                <a:lnTo>
                  <a:pt x="1475994" y="31242"/>
                </a:lnTo>
                <a:lnTo>
                  <a:pt x="1488948" y="31242"/>
                </a:lnTo>
                <a:close/>
              </a:path>
              <a:path w="1489075" h="1489075">
                <a:moveTo>
                  <a:pt x="1475994" y="25146"/>
                </a:moveTo>
                <a:lnTo>
                  <a:pt x="1463802" y="12192"/>
                </a:lnTo>
                <a:lnTo>
                  <a:pt x="1463802" y="25146"/>
                </a:lnTo>
                <a:lnTo>
                  <a:pt x="1475994" y="25146"/>
                </a:lnTo>
                <a:close/>
              </a:path>
              <a:path w="1489075" h="1489075">
                <a:moveTo>
                  <a:pt x="1475994" y="31242"/>
                </a:moveTo>
                <a:lnTo>
                  <a:pt x="1475994" y="25146"/>
                </a:lnTo>
                <a:lnTo>
                  <a:pt x="1463802" y="25146"/>
                </a:lnTo>
                <a:lnTo>
                  <a:pt x="1463802" y="31242"/>
                </a:lnTo>
                <a:lnTo>
                  <a:pt x="1475994" y="31242"/>
                </a:lnTo>
                <a:close/>
              </a:path>
              <a:path w="1489075" h="1489075">
                <a:moveTo>
                  <a:pt x="1488948" y="209550"/>
                </a:moveTo>
                <a:lnTo>
                  <a:pt x="1488948" y="107442"/>
                </a:lnTo>
                <a:lnTo>
                  <a:pt x="1463802" y="107442"/>
                </a:lnTo>
                <a:lnTo>
                  <a:pt x="1463802" y="209550"/>
                </a:lnTo>
                <a:lnTo>
                  <a:pt x="1488948" y="209550"/>
                </a:lnTo>
                <a:close/>
              </a:path>
              <a:path w="1489075" h="1489075">
                <a:moveTo>
                  <a:pt x="1488948" y="387096"/>
                </a:moveTo>
                <a:lnTo>
                  <a:pt x="1488948" y="285750"/>
                </a:lnTo>
                <a:lnTo>
                  <a:pt x="1463802" y="285750"/>
                </a:lnTo>
                <a:lnTo>
                  <a:pt x="1463802" y="387096"/>
                </a:lnTo>
                <a:lnTo>
                  <a:pt x="1488948" y="387096"/>
                </a:lnTo>
                <a:close/>
              </a:path>
              <a:path w="1489075" h="1489075">
                <a:moveTo>
                  <a:pt x="1488948" y="564642"/>
                </a:moveTo>
                <a:lnTo>
                  <a:pt x="1488948" y="463296"/>
                </a:lnTo>
                <a:lnTo>
                  <a:pt x="1463802" y="463296"/>
                </a:lnTo>
                <a:lnTo>
                  <a:pt x="1463802" y="564642"/>
                </a:lnTo>
                <a:lnTo>
                  <a:pt x="1488948" y="564642"/>
                </a:lnTo>
                <a:close/>
              </a:path>
              <a:path w="1489075" h="1489075">
                <a:moveTo>
                  <a:pt x="1488948" y="742950"/>
                </a:moveTo>
                <a:lnTo>
                  <a:pt x="1488948" y="640842"/>
                </a:lnTo>
                <a:lnTo>
                  <a:pt x="1463802" y="640842"/>
                </a:lnTo>
                <a:lnTo>
                  <a:pt x="1463802" y="742950"/>
                </a:lnTo>
                <a:lnTo>
                  <a:pt x="1488948" y="742950"/>
                </a:lnTo>
                <a:close/>
              </a:path>
              <a:path w="1489075" h="1489075">
                <a:moveTo>
                  <a:pt x="1488948" y="920496"/>
                </a:moveTo>
                <a:lnTo>
                  <a:pt x="1488948" y="819150"/>
                </a:lnTo>
                <a:lnTo>
                  <a:pt x="1463802" y="819150"/>
                </a:lnTo>
                <a:lnTo>
                  <a:pt x="1463802" y="920496"/>
                </a:lnTo>
                <a:lnTo>
                  <a:pt x="1488948" y="920496"/>
                </a:lnTo>
                <a:close/>
              </a:path>
              <a:path w="1489075" h="1489075">
                <a:moveTo>
                  <a:pt x="1488948" y="1098042"/>
                </a:moveTo>
                <a:lnTo>
                  <a:pt x="1488948" y="996696"/>
                </a:lnTo>
                <a:lnTo>
                  <a:pt x="1463802" y="996696"/>
                </a:lnTo>
                <a:lnTo>
                  <a:pt x="1463802" y="1098042"/>
                </a:lnTo>
                <a:lnTo>
                  <a:pt x="1488948" y="1098042"/>
                </a:lnTo>
                <a:close/>
              </a:path>
              <a:path w="1489075" h="1489075">
                <a:moveTo>
                  <a:pt x="1488948" y="1276350"/>
                </a:moveTo>
                <a:lnTo>
                  <a:pt x="1488948" y="1174242"/>
                </a:lnTo>
                <a:lnTo>
                  <a:pt x="1463802" y="1174242"/>
                </a:lnTo>
                <a:lnTo>
                  <a:pt x="1463802" y="1276350"/>
                </a:lnTo>
                <a:lnTo>
                  <a:pt x="1488948" y="1276350"/>
                </a:lnTo>
                <a:close/>
              </a:path>
              <a:path w="1489075" h="1489075">
                <a:moveTo>
                  <a:pt x="1488948" y="1453896"/>
                </a:moveTo>
                <a:lnTo>
                  <a:pt x="1488948" y="1352550"/>
                </a:lnTo>
                <a:lnTo>
                  <a:pt x="1463802" y="1352550"/>
                </a:lnTo>
                <a:lnTo>
                  <a:pt x="1463802" y="1453896"/>
                </a:lnTo>
                <a:lnTo>
                  <a:pt x="1488948" y="1453896"/>
                </a:lnTo>
                <a:close/>
              </a:path>
              <a:path w="1489075" h="1489075">
                <a:moveTo>
                  <a:pt x="1422654" y="1488948"/>
                </a:moveTo>
                <a:lnTo>
                  <a:pt x="1422654" y="1463802"/>
                </a:lnTo>
                <a:lnTo>
                  <a:pt x="1320546" y="1463802"/>
                </a:lnTo>
                <a:lnTo>
                  <a:pt x="1320546" y="1488948"/>
                </a:lnTo>
                <a:lnTo>
                  <a:pt x="1422654" y="1488948"/>
                </a:lnTo>
                <a:close/>
              </a:path>
              <a:path w="1489075" h="1489075">
                <a:moveTo>
                  <a:pt x="1244346" y="1488948"/>
                </a:moveTo>
                <a:lnTo>
                  <a:pt x="1244346" y="1463802"/>
                </a:lnTo>
                <a:lnTo>
                  <a:pt x="1143000" y="1463802"/>
                </a:lnTo>
                <a:lnTo>
                  <a:pt x="1143000" y="1488948"/>
                </a:lnTo>
                <a:lnTo>
                  <a:pt x="1244346" y="1488948"/>
                </a:lnTo>
                <a:close/>
              </a:path>
              <a:path w="1489075" h="1489075">
                <a:moveTo>
                  <a:pt x="1066800" y="1488948"/>
                </a:moveTo>
                <a:lnTo>
                  <a:pt x="1066800" y="1463802"/>
                </a:lnTo>
                <a:lnTo>
                  <a:pt x="965454" y="1463802"/>
                </a:lnTo>
                <a:lnTo>
                  <a:pt x="965454" y="1488948"/>
                </a:lnTo>
                <a:lnTo>
                  <a:pt x="1066800" y="1488948"/>
                </a:lnTo>
                <a:close/>
              </a:path>
              <a:path w="1489075" h="1489075">
                <a:moveTo>
                  <a:pt x="889254" y="1488948"/>
                </a:moveTo>
                <a:lnTo>
                  <a:pt x="889254" y="1463802"/>
                </a:lnTo>
                <a:lnTo>
                  <a:pt x="787146" y="1463802"/>
                </a:lnTo>
                <a:lnTo>
                  <a:pt x="787146" y="1488948"/>
                </a:lnTo>
                <a:lnTo>
                  <a:pt x="889254" y="1488948"/>
                </a:lnTo>
                <a:close/>
              </a:path>
              <a:path w="1489075" h="1489075">
                <a:moveTo>
                  <a:pt x="710946" y="1488948"/>
                </a:moveTo>
                <a:lnTo>
                  <a:pt x="710946" y="1463802"/>
                </a:lnTo>
                <a:lnTo>
                  <a:pt x="609600" y="1463802"/>
                </a:lnTo>
                <a:lnTo>
                  <a:pt x="609600" y="1488948"/>
                </a:lnTo>
                <a:lnTo>
                  <a:pt x="710946" y="1488948"/>
                </a:lnTo>
                <a:close/>
              </a:path>
              <a:path w="1489075" h="1489075">
                <a:moveTo>
                  <a:pt x="533400" y="1488948"/>
                </a:moveTo>
                <a:lnTo>
                  <a:pt x="533400" y="1463802"/>
                </a:lnTo>
                <a:lnTo>
                  <a:pt x="432054" y="1463802"/>
                </a:lnTo>
                <a:lnTo>
                  <a:pt x="432054" y="1488948"/>
                </a:lnTo>
                <a:lnTo>
                  <a:pt x="533400" y="1488948"/>
                </a:lnTo>
                <a:close/>
              </a:path>
              <a:path w="1489075" h="1489075">
                <a:moveTo>
                  <a:pt x="355854" y="1488948"/>
                </a:moveTo>
                <a:lnTo>
                  <a:pt x="355854" y="1463802"/>
                </a:lnTo>
                <a:lnTo>
                  <a:pt x="253746" y="1463802"/>
                </a:lnTo>
                <a:lnTo>
                  <a:pt x="253746" y="1488948"/>
                </a:lnTo>
                <a:lnTo>
                  <a:pt x="355854" y="1488948"/>
                </a:lnTo>
                <a:close/>
              </a:path>
              <a:path w="1489075" h="1489075">
                <a:moveTo>
                  <a:pt x="177546" y="1488948"/>
                </a:moveTo>
                <a:lnTo>
                  <a:pt x="177546" y="1463802"/>
                </a:lnTo>
                <a:lnTo>
                  <a:pt x="76200" y="1463802"/>
                </a:lnTo>
                <a:lnTo>
                  <a:pt x="76200" y="1488948"/>
                </a:lnTo>
                <a:lnTo>
                  <a:pt x="177546" y="1488948"/>
                </a:lnTo>
                <a:close/>
              </a:path>
            </a:pathLst>
          </a:custGeom>
          <a:solidFill>
            <a:srgbClr val="00FF00"/>
          </a:solidFill>
        </p:spPr>
        <p:txBody>
          <a:bodyPr wrap="square" lIns="0" tIns="0" rIns="0" bIns="0" rtlCol="0"/>
          <a:lstStyle/>
          <a:p>
            <a:endParaRPr sz="1540"/>
          </a:p>
        </p:txBody>
      </p:sp>
      <p:sp>
        <p:nvSpPr>
          <p:cNvPr id="12" name="object 12"/>
          <p:cNvSpPr/>
          <p:nvPr/>
        </p:nvSpPr>
        <p:spPr>
          <a:xfrm>
            <a:off x="6774487" y="4540941"/>
            <a:ext cx="170717" cy="170717"/>
          </a:xfrm>
          <a:prstGeom prst="rect">
            <a:avLst/>
          </a:prstGeom>
          <a:blipFill>
            <a:blip r:embed="rId3" cstate="print"/>
            <a:stretch>
              <a:fillRect/>
            </a:stretch>
          </a:blipFill>
        </p:spPr>
        <p:txBody>
          <a:bodyPr wrap="square" lIns="0" tIns="0" rIns="0" bIns="0" rtlCol="0"/>
          <a:lstStyle/>
          <a:p>
            <a:endParaRPr sz="1540"/>
          </a:p>
        </p:txBody>
      </p:sp>
      <p:sp>
        <p:nvSpPr>
          <p:cNvPr id="13" name="object 13"/>
          <p:cNvSpPr txBox="1"/>
          <p:nvPr/>
        </p:nvSpPr>
        <p:spPr>
          <a:xfrm>
            <a:off x="6594219" y="4686463"/>
            <a:ext cx="472404" cy="220980"/>
          </a:xfrm>
          <a:prstGeom prst="rect">
            <a:avLst/>
          </a:prstGeom>
        </p:spPr>
        <p:txBody>
          <a:bodyPr vert="horz" wrap="square" lIns="0" tIns="10859" rIns="0" bIns="0" rtlCol="0">
            <a:spAutoFit/>
          </a:bodyPr>
          <a:lstStyle/>
          <a:p>
            <a:pPr marL="12700">
              <a:lnSpc>
                <a:spcPct val="100000"/>
              </a:lnSpc>
              <a:spcBef>
                <a:spcPts val="100"/>
              </a:spcBef>
            </a:pPr>
            <a:r>
              <a:rPr sz="1370" b="1" i="1" spc="-5" dirty="0">
                <a:solidFill>
                  <a:srgbClr val="FFFFFF"/>
                </a:solidFill>
                <a:latin typeface="Times New Roman" panose="02020603050405020304"/>
                <a:cs typeface="Times New Roman" panose="02020603050405020304"/>
              </a:rPr>
              <a:t>E</a:t>
            </a:r>
            <a:r>
              <a:rPr sz="1370" b="1" dirty="0">
                <a:solidFill>
                  <a:srgbClr val="FFFFFF"/>
                </a:solidFill>
                <a:latin typeface="Times New Roman" panose="02020603050405020304"/>
                <a:cs typeface="Times New Roman" panose="02020603050405020304"/>
              </a:rPr>
              <a:t>(3,2)</a:t>
            </a:r>
            <a:endParaRPr sz="1370">
              <a:latin typeface="Times New Roman" panose="02020603050405020304"/>
              <a:cs typeface="Times New Roman" panose="02020603050405020304"/>
            </a:endParaRPr>
          </a:p>
        </p:txBody>
      </p:sp>
      <p:sp>
        <p:nvSpPr>
          <p:cNvPr id="14" name="object 14"/>
          <p:cNvSpPr txBox="1"/>
          <p:nvPr/>
        </p:nvSpPr>
        <p:spPr>
          <a:xfrm>
            <a:off x="2880148" y="5537440"/>
            <a:ext cx="848698" cy="379730"/>
          </a:xfrm>
          <a:prstGeom prst="rect">
            <a:avLst/>
          </a:prstGeom>
        </p:spPr>
        <p:txBody>
          <a:bodyPr vert="horz" wrap="square" lIns="0" tIns="10859" rIns="0" bIns="0" rtlCol="0">
            <a:spAutoFit/>
          </a:bodyPr>
          <a:lstStyle/>
          <a:p>
            <a:pPr marL="12700">
              <a:lnSpc>
                <a:spcPct val="100000"/>
              </a:lnSpc>
              <a:spcBef>
                <a:spcPts val="100"/>
              </a:spcBef>
            </a:pPr>
            <a:r>
              <a:rPr sz="2395" i="1" spc="-5" dirty="0">
                <a:solidFill>
                  <a:srgbClr val="FFFFFF"/>
                </a:solidFill>
                <a:latin typeface="Times New Roman" panose="02020603050405020304"/>
                <a:cs typeface="Times New Roman" panose="02020603050405020304"/>
              </a:rPr>
              <a:t>w</a:t>
            </a:r>
            <a:r>
              <a:rPr sz="2395" spc="-5" dirty="0">
                <a:solidFill>
                  <a:srgbClr val="FFFFFF"/>
                </a:solidFill>
                <a:latin typeface="Times New Roman" panose="02020603050405020304"/>
                <a:cs typeface="Times New Roman" panose="02020603050405020304"/>
              </a:rPr>
              <a:t>(</a:t>
            </a:r>
            <a:r>
              <a:rPr sz="2395" i="1" spc="-5" dirty="0">
                <a:solidFill>
                  <a:srgbClr val="FFFFFF"/>
                </a:solidFill>
                <a:latin typeface="Times New Roman" panose="02020603050405020304"/>
                <a:cs typeface="Times New Roman" panose="02020603050405020304"/>
              </a:rPr>
              <a:t>x</a:t>
            </a:r>
            <a:r>
              <a:rPr sz="2395" spc="-5" dirty="0">
                <a:solidFill>
                  <a:srgbClr val="FFFFFF"/>
                </a:solidFill>
                <a:latin typeface="Times New Roman" panose="02020603050405020304"/>
                <a:cs typeface="Times New Roman" panose="02020603050405020304"/>
              </a:rPr>
              <a:t>,</a:t>
            </a:r>
            <a:r>
              <a:rPr sz="2395" spc="-80" dirty="0">
                <a:solidFill>
                  <a:srgbClr val="FFFFFF"/>
                </a:solidFill>
                <a:latin typeface="Times New Roman" panose="02020603050405020304"/>
                <a:cs typeface="Times New Roman" panose="02020603050405020304"/>
              </a:rPr>
              <a:t> </a:t>
            </a:r>
            <a:r>
              <a:rPr sz="2395" i="1" spc="-5" dirty="0">
                <a:solidFill>
                  <a:srgbClr val="FFFFFF"/>
                </a:solidFill>
                <a:latin typeface="Times New Roman" panose="02020603050405020304"/>
                <a:cs typeface="Times New Roman" panose="02020603050405020304"/>
              </a:rPr>
              <a:t>y</a:t>
            </a:r>
            <a:r>
              <a:rPr sz="2395" spc="-5" dirty="0">
                <a:solidFill>
                  <a:srgbClr val="FFFFFF"/>
                </a:solidFill>
                <a:latin typeface="Times New Roman" panose="02020603050405020304"/>
                <a:cs typeface="Times New Roman" panose="02020603050405020304"/>
              </a:rPr>
              <a:t>)</a:t>
            </a:r>
            <a:endParaRPr sz="2395">
              <a:latin typeface="Times New Roman" panose="02020603050405020304"/>
              <a:cs typeface="Times New Roman" panose="020206030504050203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19177" y="2188043"/>
            <a:ext cx="195477" cy="195477"/>
          </a:xfrm>
          <a:prstGeom prst="rect">
            <a:avLst/>
          </a:prstGeom>
          <a:blipFill>
            <a:blip/>
            <a:stretch>
              <a:fillRect/>
            </a:stretch>
          </a:blipFill>
        </p:spPr>
        <p:txBody>
          <a:bodyPr wrap="square" lIns="0" tIns="0" rIns="0" bIns="0" rtlCol="0"/>
          <a:lstStyle/>
          <a:p>
            <a:endParaRPr sz="1540"/>
          </a:p>
        </p:txBody>
      </p:sp>
      <p:sp>
        <p:nvSpPr>
          <p:cNvPr id="3" name="object 3"/>
          <p:cNvSpPr/>
          <p:nvPr/>
        </p:nvSpPr>
        <p:spPr>
          <a:xfrm>
            <a:off x="5397685" y="2167622"/>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8" y="207569"/>
                </a:lnTo>
                <a:lnTo>
                  <a:pt x="41961" y="238257"/>
                </a:lnTo>
                <a:lnTo>
                  <a:pt x="51054" y="245203"/>
                </a:lnTo>
                <a:lnTo>
                  <a:pt x="51053" y="129037"/>
                </a:lnTo>
                <a:lnTo>
                  <a:pt x="65830" y="89195"/>
                </a:lnTo>
                <a:lnTo>
                  <a:pt x="92127" y="63195"/>
                </a:lnTo>
                <a:lnTo>
                  <a:pt x="125149" y="50853"/>
                </a:lnTo>
                <a:lnTo>
                  <a:pt x="160102" y="51984"/>
                </a:lnTo>
                <a:lnTo>
                  <a:pt x="192191" y="66404"/>
                </a:lnTo>
                <a:lnTo>
                  <a:pt x="216622" y="93928"/>
                </a:lnTo>
                <a:lnTo>
                  <a:pt x="228600" y="134371"/>
                </a:lnTo>
                <a:lnTo>
                  <a:pt x="228600" y="246063"/>
                </a:lnTo>
                <a:lnTo>
                  <a:pt x="232742" y="243245"/>
                </a:lnTo>
                <a:lnTo>
                  <a:pt x="256218" y="215797"/>
                </a:lnTo>
                <a:lnTo>
                  <a:pt x="272463" y="180719"/>
                </a:lnTo>
                <a:lnTo>
                  <a:pt x="279654" y="138181"/>
                </a:lnTo>
                <a:close/>
              </a:path>
              <a:path w="280034" h="278130">
                <a:moveTo>
                  <a:pt x="228600" y="246063"/>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3"/>
                </a:lnTo>
                <a:lnTo>
                  <a:pt x="70597" y="260134"/>
                </a:lnTo>
                <a:lnTo>
                  <a:pt x="102925" y="273367"/>
                </a:lnTo>
                <a:lnTo>
                  <a:pt x="137125" y="278125"/>
                </a:lnTo>
                <a:lnTo>
                  <a:pt x="171374" y="274579"/>
                </a:lnTo>
                <a:lnTo>
                  <a:pt x="203854" y="262896"/>
                </a:lnTo>
                <a:lnTo>
                  <a:pt x="228600" y="246063"/>
                </a:lnTo>
                <a:close/>
              </a:path>
            </a:pathLst>
          </a:custGeom>
          <a:solidFill>
            <a:srgbClr val="FF0000"/>
          </a:solidFill>
        </p:spPr>
        <p:txBody>
          <a:bodyPr wrap="square" lIns="0" tIns="0" rIns="0" bIns="0" rtlCol="0"/>
          <a:lstStyle/>
          <a:p>
            <a:endParaRPr sz="1540"/>
          </a:p>
        </p:txBody>
      </p:sp>
      <p:sp>
        <p:nvSpPr>
          <p:cNvPr id="4" name="object 4"/>
          <p:cNvSpPr/>
          <p:nvPr/>
        </p:nvSpPr>
        <p:spPr>
          <a:xfrm>
            <a:off x="4897915" y="1927407"/>
            <a:ext cx="195477" cy="195477"/>
          </a:xfrm>
          <a:prstGeom prst="rect">
            <a:avLst/>
          </a:prstGeom>
          <a:blipFill>
            <a:blip/>
            <a:stretch>
              <a:fillRect/>
            </a:stretch>
          </a:blipFill>
        </p:spPr>
        <p:txBody>
          <a:bodyPr wrap="square" lIns="0" tIns="0" rIns="0" bIns="0" rtlCol="0"/>
          <a:lstStyle/>
          <a:p>
            <a:endParaRPr sz="1540"/>
          </a:p>
        </p:txBody>
      </p:sp>
      <p:sp>
        <p:nvSpPr>
          <p:cNvPr id="5" name="object 5"/>
          <p:cNvSpPr/>
          <p:nvPr/>
        </p:nvSpPr>
        <p:spPr>
          <a:xfrm>
            <a:off x="4876412" y="1906986"/>
            <a:ext cx="239460" cy="237831"/>
          </a:xfrm>
          <a:custGeom>
            <a:avLst/>
            <a:gdLst/>
            <a:ahLst/>
            <a:cxnLst/>
            <a:rect l="l" t="t" r="r" b="b"/>
            <a:pathLst>
              <a:path w="280035"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6" name="object 6"/>
          <p:cNvSpPr/>
          <p:nvPr/>
        </p:nvSpPr>
        <p:spPr>
          <a:xfrm>
            <a:off x="6526883" y="2774476"/>
            <a:ext cx="195477" cy="195477"/>
          </a:xfrm>
          <a:prstGeom prst="rect">
            <a:avLst/>
          </a:prstGeom>
          <a:blipFill>
            <a:blip/>
            <a:stretch>
              <a:fillRect/>
            </a:stretch>
          </a:blipFill>
        </p:spPr>
        <p:txBody>
          <a:bodyPr wrap="square" lIns="0" tIns="0" rIns="0" bIns="0" rtlCol="0"/>
          <a:lstStyle/>
          <a:p>
            <a:endParaRPr sz="1540"/>
          </a:p>
        </p:txBody>
      </p:sp>
      <p:sp>
        <p:nvSpPr>
          <p:cNvPr id="7" name="object 7"/>
          <p:cNvSpPr/>
          <p:nvPr/>
        </p:nvSpPr>
        <p:spPr>
          <a:xfrm>
            <a:off x="6505391" y="2754055"/>
            <a:ext cx="239460" cy="237831"/>
          </a:xfrm>
          <a:custGeom>
            <a:avLst/>
            <a:gdLst/>
            <a:ahLst/>
            <a:cxnLst/>
            <a:rect l="l" t="t" r="r" b="b"/>
            <a:pathLst>
              <a:path w="280034" h="278129">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29">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8" name="object 8"/>
          <p:cNvSpPr/>
          <p:nvPr/>
        </p:nvSpPr>
        <p:spPr>
          <a:xfrm>
            <a:off x="6005610" y="2709316"/>
            <a:ext cx="195477" cy="195477"/>
          </a:xfrm>
          <a:prstGeom prst="rect">
            <a:avLst/>
          </a:prstGeom>
          <a:blipFill>
            <a:blip/>
            <a:stretch>
              <a:fillRect/>
            </a:stretch>
          </a:blipFill>
        </p:spPr>
        <p:txBody>
          <a:bodyPr wrap="square" lIns="0" tIns="0" rIns="0" bIns="0" rtlCol="0"/>
          <a:lstStyle/>
          <a:p>
            <a:endParaRPr sz="1540"/>
          </a:p>
        </p:txBody>
      </p:sp>
      <p:sp>
        <p:nvSpPr>
          <p:cNvPr id="9" name="object 9"/>
          <p:cNvSpPr/>
          <p:nvPr/>
        </p:nvSpPr>
        <p:spPr>
          <a:xfrm>
            <a:off x="5984118" y="2688896"/>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10" name="object 10"/>
          <p:cNvSpPr/>
          <p:nvPr/>
        </p:nvSpPr>
        <p:spPr>
          <a:xfrm>
            <a:off x="3985687" y="2448680"/>
            <a:ext cx="195477" cy="195477"/>
          </a:xfrm>
          <a:prstGeom prst="rect">
            <a:avLst/>
          </a:prstGeom>
          <a:blipFill>
            <a:blip/>
            <a:stretch>
              <a:fillRect/>
            </a:stretch>
          </a:blipFill>
        </p:spPr>
        <p:txBody>
          <a:bodyPr wrap="square" lIns="0" tIns="0" rIns="0" bIns="0" rtlCol="0"/>
          <a:lstStyle/>
          <a:p>
            <a:endParaRPr sz="1540"/>
          </a:p>
        </p:txBody>
      </p:sp>
      <p:sp>
        <p:nvSpPr>
          <p:cNvPr id="11" name="object 11"/>
          <p:cNvSpPr/>
          <p:nvPr/>
        </p:nvSpPr>
        <p:spPr>
          <a:xfrm>
            <a:off x="3964184" y="2428259"/>
            <a:ext cx="239460" cy="237831"/>
          </a:xfrm>
          <a:custGeom>
            <a:avLst/>
            <a:gdLst/>
            <a:ahLst/>
            <a:cxnLst/>
            <a:rect l="l" t="t" r="r" b="b"/>
            <a:pathLst>
              <a:path w="280035"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12" name="object 12"/>
          <p:cNvSpPr/>
          <p:nvPr/>
        </p:nvSpPr>
        <p:spPr>
          <a:xfrm>
            <a:off x="4311482" y="2774476"/>
            <a:ext cx="195477" cy="195477"/>
          </a:xfrm>
          <a:prstGeom prst="rect">
            <a:avLst/>
          </a:prstGeom>
          <a:blipFill>
            <a:blip/>
            <a:stretch>
              <a:fillRect/>
            </a:stretch>
          </a:blipFill>
        </p:spPr>
        <p:txBody>
          <a:bodyPr wrap="square" lIns="0" tIns="0" rIns="0" bIns="0" rtlCol="0"/>
          <a:lstStyle/>
          <a:p>
            <a:endParaRPr sz="1540"/>
          </a:p>
        </p:txBody>
      </p:sp>
      <p:sp>
        <p:nvSpPr>
          <p:cNvPr id="13" name="object 13"/>
          <p:cNvSpPr/>
          <p:nvPr/>
        </p:nvSpPr>
        <p:spPr>
          <a:xfrm>
            <a:off x="4289980" y="2754055"/>
            <a:ext cx="239460" cy="237831"/>
          </a:xfrm>
          <a:custGeom>
            <a:avLst/>
            <a:gdLst/>
            <a:ahLst/>
            <a:cxnLst/>
            <a:rect l="l" t="t" r="r" b="b"/>
            <a:pathLst>
              <a:path w="280035" h="278129">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29">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14" name="object 14"/>
          <p:cNvSpPr/>
          <p:nvPr/>
        </p:nvSpPr>
        <p:spPr>
          <a:xfrm>
            <a:off x="3659891" y="3100272"/>
            <a:ext cx="195477" cy="195477"/>
          </a:xfrm>
          <a:prstGeom prst="rect">
            <a:avLst/>
          </a:prstGeom>
          <a:blipFill>
            <a:blip/>
            <a:stretch>
              <a:fillRect/>
            </a:stretch>
          </a:blipFill>
        </p:spPr>
        <p:txBody>
          <a:bodyPr wrap="square" lIns="0" tIns="0" rIns="0" bIns="0" rtlCol="0"/>
          <a:lstStyle/>
          <a:p>
            <a:endParaRPr sz="1540"/>
          </a:p>
        </p:txBody>
      </p:sp>
      <p:sp>
        <p:nvSpPr>
          <p:cNvPr id="15" name="object 15"/>
          <p:cNvSpPr/>
          <p:nvPr/>
        </p:nvSpPr>
        <p:spPr>
          <a:xfrm>
            <a:off x="3638388" y="3079850"/>
            <a:ext cx="239460" cy="237831"/>
          </a:xfrm>
          <a:custGeom>
            <a:avLst/>
            <a:gdLst/>
            <a:ahLst/>
            <a:cxnLst/>
            <a:rect l="l" t="t" r="r" b="b"/>
            <a:pathLst>
              <a:path w="280035" h="278129">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40" y="207569"/>
                </a:lnTo>
                <a:lnTo>
                  <a:pt x="41965" y="238257"/>
                </a:lnTo>
                <a:lnTo>
                  <a:pt x="51054" y="245201"/>
                </a:lnTo>
                <a:lnTo>
                  <a:pt x="51053" y="129037"/>
                </a:lnTo>
                <a:lnTo>
                  <a:pt x="65823" y="89210"/>
                </a:lnTo>
                <a:lnTo>
                  <a:pt x="92118" y="63215"/>
                </a:lnTo>
                <a:lnTo>
                  <a:pt x="125143" y="50871"/>
                </a:lnTo>
                <a:lnTo>
                  <a:pt x="160099" y="51995"/>
                </a:lnTo>
                <a:lnTo>
                  <a:pt x="192192" y="66408"/>
                </a:lnTo>
                <a:lnTo>
                  <a:pt x="216625" y="93927"/>
                </a:lnTo>
                <a:lnTo>
                  <a:pt x="228600" y="134371"/>
                </a:lnTo>
                <a:lnTo>
                  <a:pt x="228600" y="246061"/>
                </a:lnTo>
                <a:lnTo>
                  <a:pt x="232738" y="243245"/>
                </a:lnTo>
                <a:lnTo>
                  <a:pt x="256215" y="215797"/>
                </a:lnTo>
                <a:lnTo>
                  <a:pt x="272460" y="180719"/>
                </a:lnTo>
                <a:lnTo>
                  <a:pt x="279654" y="138181"/>
                </a:lnTo>
                <a:close/>
              </a:path>
              <a:path w="280035" h="278129">
                <a:moveTo>
                  <a:pt x="228600" y="246061"/>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1"/>
                </a:lnTo>
                <a:lnTo>
                  <a:pt x="70601" y="260134"/>
                </a:lnTo>
                <a:lnTo>
                  <a:pt x="102928" y="273367"/>
                </a:lnTo>
                <a:lnTo>
                  <a:pt x="137125" y="278125"/>
                </a:lnTo>
                <a:lnTo>
                  <a:pt x="171373" y="274579"/>
                </a:lnTo>
                <a:lnTo>
                  <a:pt x="203851" y="262896"/>
                </a:lnTo>
                <a:lnTo>
                  <a:pt x="228600" y="246061"/>
                </a:lnTo>
                <a:close/>
              </a:path>
            </a:pathLst>
          </a:custGeom>
          <a:solidFill>
            <a:srgbClr val="FF0000"/>
          </a:solidFill>
        </p:spPr>
        <p:txBody>
          <a:bodyPr wrap="square" lIns="0" tIns="0" rIns="0" bIns="0" rtlCol="0"/>
          <a:lstStyle/>
          <a:p>
            <a:endParaRPr sz="1540"/>
          </a:p>
        </p:txBody>
      </p:sp>
      <p:sp>
        <p:nvSpPr>
          <p:cNvPr id="16" name="object 16"/>
          <p:cNvSpPr/>
          <p:nvPr/>
        </p:nvSpPr>
        <p:spPr>
          <a:xfrm>
            <a:off x="5679814" y="1080339"/>
            <a:ext cx="195477" cy="195477"/>
          </a:xfrm>
          <a:prstGeom prst="rect">
            <a:avLst/>
          </a:prstGeom>
          <a:blipFill>
            <a:blip/>
            <a:stretch>
              <a:fillRect/>
            </a:stretch>
          </a:blipFill>
        </p:spPr>
        <p:txBody>
          <a:bodyPr wrap="square" lIns="0" tIns="0" rIns="0" bIns="0" rtlCol="0"/>
          <a:lstStyle/>
          <a:p>
            <a:endParaRPr sz="1540"/>
          </a:p>
        </p:txBody>
      </p:sp>
      <p:sp>
        <p:nvSpPr>
          <p:cNvPr id="17" name="object 17"/>
          <p:cNvSpPr/>
          <p:nvPr/>
        </p:nvSpPr>
        <p:spPr>
          <a:xfrm>
            <a:off x="5658322" y="1059917"/>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18" name="object 18"/>
          <p:cNvSpPr/>
          <p:nvPr/>
        </p:nvSpPr>
        <p:spPr>
          <a:xfrm>
            <a:off x="5810132" y="1601611"/>
            <a:ext cx="195477" cy="195477"/>
          </a:xfrm>
          <a:prstGeom prst="rect">
            <a:avLst/>
          </a:prstGeom>
          <a:blipFill>
            <a:blip/>
            <a:stretch>
              <a:fillRect/>
            </a:stretch>
          </a:blipFill>
        </p:spPr>
        <p:txBody>
          <a:bodyPr wrap="square" lIns="0" tIns="0" rIns="0" bIns="0" rtlCol="0"/>
          <a:lstStyle/>
          <a:p>
            <a:endParaRPr sz="1540"/>
          </a:p>
        </p:txBody>
      </p:sp>
      <p:sp>
        <p:nvSpPr>
          <p:cNvPr id="19" name="object 19"/>
          <p:cNvSpPr/>
          <p:nvPr/>
        </p:nvSpPr>
        <p:spPr>
          <a:xfrm>
            <a:off x="5788640" y="1581190"/>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20" name="object 20"/>
          <p:cNvSpPr/>
          <p:nvPr/>
        </p:nvSpPr>
        <p:spPr>
          <a:xfrm>
            <a:off x="4702437" y="2383521"/>
            <a:ext cx="195477" cy="195477"/>
          </a:xfrm>
          <a:prstGeom prst="rect">
            <a:avLst/>
          </a:prstGeom>
          <a:blipFill>
            <a:blip/>
            <a:stretch>
              <a:fillRect/>
            </a:stretch>
          </a:blipFill>
        </p:spPr>
        <p:txBody>
          <a:bodyPr wrap="square" lIns="0" tIns="0" rIns="0" bIns="0" rtlCol="0"/>
          <a:lstStyle/>
          <a:p>
            <a:endParaRPr sz="1540"/>
          </a:p>
        </p:txBody>
      </p:sp>
      <p:sp>
        <p:nvSpPr>
          <p:cNvPr id="21" name="object 21"/>
          <p:cNvSpPr/>
          <p:nvPr/>
        </p:nvSpPr>
        <p:spPr>
          <a:xfrm>
            <a:off x="4680935" y="2363100"/>
            <a:ext cx="239460" cy="237831"/>
          </a:xfrm>
          <a:custGeom>
            <a:avLst/>
            <a:gdLst/>
            <a:ahLst/>
            <a:cxnLst/>
            <a:rect l="l" t="t" r="r" b="b"/>
            <a:pathLst>
              <a:path w="280035"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22" name="object 22"/>
          <p:cNvSpPr/>
          <p:nvPr/>
        </p:nvSpPr>
        <p:spPr>
          <a:xfrm>
            <a:off x="4897915" y="1927407"/>
            <a:ext cx="195477" cy="195477"/>
          </a:xfrm>
          <a:prstGeom prst="rect">
            <a:avLst/>
          </a:prstGeom>
          <a:blipFill>
            <a:blip/>
            <a:stretch>
              <a:fillRect/>
            </a:stretch>
          </a:blipFill>
        </p:spPr>
        <p:txBody>
          <a:bodyPr wrap="square" lIns="0" tIns="0" rIns="0" bIns="0" rtlCol="0"/>
          <a:lstStyle/>
          <a:p>
            <a:endParaRPr sz="1540"/>
          </a:p>
        </p:txBody>
      </p:sp>
      <p:sp>
        <p:nvSpPr>
          <p:cNvPr id="23" name="object 23"/>
          <p:cNvSpPr/>
          <p:nvPr/>
        </p:nvSpPr>
        <p:spPr>
          <a:xfrm>
            <a:off x="4876412" y="1906986"/>
            <a:ext cx="239460" cy="237831"/>
          </a:xfrm>
          <a:custGeom>
            <a:avLst/>
            <a:gdLst/>
            <a:ahLst/>
            <a:cxnLst/>
            <a:rect l="l" t="t" r="r" b="b"/>
            <a:pathLst>
              <a:path w="280035"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24" name="object 24"/>
          <p:cNvSpPr/>
          <p:nvPr/>
        </p:nvSpPr>
        <p:spPr>
          <a:xfrm>
            <a:off x="6005610" y="689383"/>
            <a:ext cx="195477" cy="195477"/>
          </a:xfrm>
          <a:prstGeom prst="rect">
            <a:avLst/>
          </a:prstGeom>
          <a:blipFill>
            <a:blip/>
            <a:stretch>
              <a:fillRect/>
            </a:stretch>
          </a:blipFill>
        </p:spPr>
        <p:txBody>
          <a:bodyPr wrap="square" lIns="0" tIns="0" rIns="0" bIns="0" rtlCol="0"/>
          <a:lstStyle/>
          <a:p>
            <a:endParaRPr sz="1540"/>
          </a:p>
        </p:txBody>
      </p:sp>
      <p:sp>
        <p:nvSpPr>
          <p:cNvPr id="25" name="object 25"/>
          <p:cNvSpPr/>
          <p:nvPr/>
        </p:nvSpPr>
        <p:spPr>
          <a:xfrm>
            <a:off x="5984118" y="668962"/>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26" name="object 26"/>
          <p:cNvSpPr/>
          <p:nvPr/>
        </p:nvSpPr>
        <p:spPr>
          <a:xfrm>
            <a:off x="5419177" y="1797088"/>
            <a:ext cx="195477" cy="195477"/>
          </a:xfrm>
          <a:prstGeom prst="rect">
            <a:avLst/>
          </a:prstGeom>
          <a:blipFill>
            <a:blip/>
            <a:stretch>
              <a:fillRect/>
            </a:stretch>
          </a:blipFill>
        </p:spPr>
        <p:txBody>
          <a:bodyPr wrap="square" lIns="0" tIns="0" rIns="0" bIns="0" rtlCol="0"/>
          <a:lstStyle/>
          <a:p>
            <a:endParaRPr sz="1540"/>
          </a:p>
        </p:txBody>
      </p:sp>
      <p:sp>
        <p:nvSpPr>
          <p:cNvPr id="27" name="object 27"/>
          <p:cNvSpPr/>
          <p:nvPr/>
        </p:nvSpPr>
        <p:spPr>
          <a:xfrm>
            <a:off x="5397685" y="1776668"/>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8" y="207569"/>
                </a:lnTo>
                <a:lnTo>
                  <a:pt x="41961" y="238256"/>
                </a:lnTo>
                <a:lnTo>
                  <a:pt x="51054" y="245202"/>
                </a:lnTo>
                <a:lnTo>
                  <a:pt x="51053" y="129037"/>
                </a:lnTo>
                <a:lnTo>
                  <a:pt x="65830" y="89195"/>
                </a:lnTo>
                <a:lnTo>
                  <a:pt x="92127" y="63195"/>
                </a:lnTo>
                <a:lnTo>
                  <a:pt x="125149" y="50853"/>
                </a:lnTo>
                <a:lnTo>
                  <a:pt x="160102" y="51984"/>
                </a:lnTo>
                <a:lnTo>
                  <a:pt x="192191" y="66404"/>
                </a:lnTo>
                <a:lnTo>
                  <a:pt x="216622" y="93928"/>
                </a:lnTo>
                <a:lnTo>
                  <a:pt x="228600" y="134371"/>
                </a:lnTo>
                <a:lnTo>
                  <a:pt x="228600" y="246058"/>
                </a:lnTo>
                <a:lnTo>
                  <a:pt x="232742" y="243240"/>
                </a:lnTo>
                <a:lnTo>
                  <a:pt x="256218" y="215792"/>
                </a:lnTo>
                <a:lnTo>
                  <a:pt x="272463" y="180716"/>
                </a:lnTo>
                <a:lnTo>
                  <a:pt x="279654" y="138181"/>
                </a:lnTo>
                <a:close/>
              </a:path>
              <a:path w="280034" h="278130">
                <a:moveTo>
                  <a:pt x="228600" y="246058"/>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2"/>
                </a:lnTo>
                <a:lnTo>
                  <a:pt x="70597" y="260132"/>
                </a:lnTo>
                <a:lnTo>
                  <a:pt x="102925" y="273363"/>
                </a:lnTo>
                <a:lnTo>
                  <a:pt x="137125" y="278121"/>
                </a:lnTo>
                <a:lnTo>
                  <a:pt x="171374" y="274573"/>
                </a:lnTo>
                <a:lnTo>
                  <a:pt x="203854" y="262890"/>
                </a:lnTo>
                <a:lnTo>
                  <a:pt x="228600" y="246058"/>
                </a:lnTo>
                <a:close/>
              </a:path>
            </a:pathLst>
          </a:custGeom>
          <a:solidFill>
            <a:srgbClr val="FF0000"/>
          </a:solidFill>
        </p:spPr>
        <p:txBody>
          <a:bodyPr wrap="square" lIns="0" tIns="0" rIns="0" bIns="0" rtlCol="0"/>
          <a:lstStyle/>
          <a:p>
            <a:endParaRPr sz="1540"/>
          </a:p>
        </p:txBody>
      </p:sp>
      <p:sp>
        <p:nvSpPr>
          <p:cNvPr id="28" name="object 28"/>
          <p:cNvSpPr/>
          <p:nvPr/>
        </p:nvSpPr>
        <p:spPr>
          <a:xfrm>
            <a:off x="5223710" y="1666770"/>
            <a:ext cx="195477" cy="195477"/>
          </a:xfrm>
          <a:prstGeom prst="rect">
            <a:avLst/>
          </a:prstGeom>
          <a:blipFill>
            <a:blip/>
            <a:stretch>
              <a:fillRect/>
            </a:stretch>
          </a:blipFill>
        </p:spPr>
        <p:txBody>
          <a:bodyPr wrap="square" lIns="0" tIns="0" rIns="0" bIns="0" rtlCol="0"/>
          <a:lstStyle/>
          <a:p>
            <a:endParaRPr sz="1540"/>
          </a:p>
        </p:txBody>
      </p:sp>
      <p:sp>
        <p:nvSpPr>
          <p:cNvPr id="29" name="object 29"/>
          <p:cNvSpPr/>
          <p:nvPr/>
        </p:nvSpPr>
        <p:spPr>
          <a:xfrm>
            <a:off x="5202208" y="1646349"/>
            <a:ext cx="239460" cy="237831"/>
          </a:xfrm>
          <a:custGeom>
            <a:avLst/>
            <a:gdLst/>
            <a:ahLst/>
            <a:cxnLst/>
            <a:rect l="l" t="t" r="r" b="b"/>
            <a:pathLst>
              <a:path w="280035"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30" name="object 30"/>
          <p:cNvSpPr/>
          <p:nvPr/>
        </p:nvSpPr>
        <p:spPr>
          <a:xfrm>
            <a:off x="6461724" y="689383"/>
            <a:ext cx="195477" cy="195477"/>
          </a:xfrm>
          <a:prstGeom prst="rect">
            <a:avLst/>
          </a:prstGeom>
          <a:blipFill>
            <a:blip/>
            <a:stretch>
              <a:fillRect/>
            </a:stretch>
          </a:blipFill>
        </p:spPr>
        <p:txBody>
          <a:bodyPr wrap="square" lIns="0" tIns="0" rIns="0" bIns="0" rtlCol="0"/>
          <a:lstStyle/>
          <a:p>
            <a:endParaRPr sz="1540"/>
          </a:p>
        </p:txBody>
      </p:sp>
      <p:sp>
        <p:nvSpPr>
          <p:cNvPr id="31" name="object 31"/>
          <p:cNvSpPr/>
          <p:nvPr/>
        </p:nvSpPr>
        <p:spPr>
          <a:xfrm>
            <a:off x="6440232" y="668962"/>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32" name="object 32"/>
          <p:cNvSpPr/>
          <p:nvPr/>
        </p:nvSpPr>
        <p:spPr>
          <a:xfrm>
            <a:off x="6005610" y="1340975"/>
            <a:ext cx="195477" cy="195477"/>
          </a:xfrm>
          <a:prstGeom prst="rect">
            <a:avLst/>
          </a:prstGeom>
          <a:blipFill>
            <a:blip/>
            <a:stretch>
              <a:fillRect/>
            </a:stretch>
          </a:blipFill>
        </p:spPr>
        <p:txBody>
          <a:bodyPr wrap="square" lIns="0" tIns="0" rIns="0" bIns="0" rtlCol="0"/>
          <a:lstStyle/>
          <a:p>
            <a:endParaRPr sz="1540"/>
          </a:p>
        </p:txBody>
      </p:sp>
      <p:sp>
        <p:nvSpPr>
          <p:cNvPr id="33" name="object 33"/>
          <p:cNvSpPr/>
          <p:nvPr/>
        </p:nvSpPr>
        <p:spPr>
          <a:xfrm>
            <a:off x="5984118" y="1320554"/>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34" name="object 34"/>
          <p:cNvSpPr/>
          <p:nvPr/>
        </p:nvSpPr>
        <p:spPr>
          <a:xfrm>
            <a:off x="6396565" y="1015179"/>
            <a:ext cx="195477" cy="195477"/>
          </a:xfrm>
          <a:prstGeom prst="rect">
            <a:avLst/>
          </a:prstGeom>
          <a:blipFill>
            <a:blip/>
            <a:stretch>
              <a:fillRect/>
            </a:stretch>
          </a:blipFill>
        </p:spPr>
        <p:txBody>
          <a:bodyPr wrap="square" lIns="0" tIns="0" rIns="0" bIns="0" rtlCol="0"/>
          <a:lstStyle/>
          <a:p>
            <a:endParaRPr sz="1540"/>
          </a:p>
        </p:txBody>
      </p:sp>
      <p:sp>
        <p:nvSpPr>
          <p:cNvPr id="35" name="object 35"/>
          <p:cNvSpPr/>
          <p:nvPr/>
        </p:nvSpPr>
        <p:spPr>
          <a:xfrm>
            <a:off x="6375072" y="994758"/>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36" name="object 36"/>
          <p:cNvSpPr/>
          <p:nvPr/>
        </p:nvSpPr>
        <p:spPr>
          <a:xfrm>
            <a:off x="4246323" y="884860"/>
            <a:ext cx="195477" cy="195477"/>
          </a:xfrm>
          <a:prstGeom prst="rect">
            <a:avLst/>
          </a:prstGeom>
          <a:blipFill>
            <a:blip/>
            <a:stretch>
              <a:fillRect/>
            </a:stretch>
          </a:blipFill>
        </p:spPr>
        <p:txBody>
          <a:bodyPr wrap="square" lIns="0" tIns="0" rIns="0" bIns="0" rtlCol="0"/>
          <a:lstStyle/>
          <a:p>
            <a:endParaRPr sz="1540"/>
          </a:p>
        </p:txBody>
      </p:sp>
      <p:sp>
        <p:nvSpPr>
          <p:cNvPr id="37" name="object 37"/>
          <p:cNvSpPr/>
          <p:nvPr/>
        </p:nvSpPr>
        <p:spPr>
          <a:xfrm>
            <a:off x="4224821" y="864440"/>
            <a:ext cx="239460" cy="237831"/>
          </a:xfrm>
          <a:custGeom>
            <a:avLst/>
            <a:gdLst/>
            <a:ahLst/>
            <a:cxnLst/>
            <a:rect l="l" t="t" r="r" b="b"/>
            <a:pathLst>
              <a:path w="280035"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38" name="object 38"/>
          <p:cNvSpPr/>
          <p:nvPr/>
        </p:nvSpPr>
        <p:spPr>
          <a:xfrm>
            <a:off x="5614655" y="3035113"/>
            <a:ext cx="195477" cy="195477"/>
          </a:xfrm>
          <a:prstGeom prst="rect">
            <a:avLst/>
          </a:prstGeom>
          <a:blipFill>
            <a:blip/>
            <a:stretch>
              <a:fillRect/>
            </a:stretch>
          </a:blipFill>
        </p:spPr>
        <p:txBody>
          <a:bodyPr wrap="square" lIns="0" tIns="0" rIns="0" bIns="0" rtlCol="0"/>
          <a:lstStyle/>
          <a:p>
            <a:endParaRPr sz="1540"/>
          </a:p>
        </p:txBody>
      </p:sp>
      <p:sp>
        <p:nvSpPr>
          <p:cNvPr id="39" name="object 39"/>
          <p:cNvSpPr/>
          <p:nvPr/>
        </p:nvSpPr>
        <p:spPr>
          <a:xfrm>
            <a:off x="5593163" y="3014691"/>
            <a:ext cx="239460" cy="237831"/>
          </a:xfrm>
          <a:custGeom>
            <a:avLst/>
            <a:gdLst/>
            <a:ahLst/>
            <a:cxnLst/>
            <a:rect l="l" t="t" r="r" b="b"/>
            <a:pathLst>
              <a:path w="280034" h="278129">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29">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40" name="object 40"/>
          <p:cNvSpPr/>
          <p:nvPr/>
        </p:nvSpPr>
        <p:spPr>
          <a:xfrm>
            <a:off x="5354018" y="3491227"/>
            <a:ext cx="195477" cy="195477"/>
          </a:xfrm>
          <a:prstGeom prst="rect">
            <a:avLst/>
          </a:prstGeom>
          <a:blipFill>
            <a:blip/>
            <a:stretch>
              <a:fillRect/>
            </a:stretch>
          </a:blipFill>
        </p:spPr>
        <p:txBody>
          <a:bodyPr wrap="square" lIns="0" tIns="0" rIns="0" bIns="0" rtlCol="0"/>
          <a:lstStyle/>
          <a:p>
            <a:endParaRPr sz="1540"/>
          </a:p>
        </p:txBody>
      </p:sp>
      <p:sp>
        <p:nvSpPr>
          <p:cNvPr id="41" name="object 41"/>
          <p:cNvSpPr/>
          <p:nvPr/>
        </p:nvSpPr>
        <p:spPr>
          <a:xfrm>
            <a:off x="5332526" y="3470805"/>
            <a:ext cx="239460" cy="237831"/>
          </a:xfrm>
          <a:custGeom>
            <a:avLst/>
            <a:gdLst/>
            <a:ahLst/>
            <a:cxnLst/>
            <a:rect l="l" t="t" r="r" b="b"/>
            <a:pathLst>
              <a:path w="280034" h="278129">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8" y="207569"/>
                </a:lnTo>
                <a:lnTo>
                  <a:pt x="41961" y="238256"/>
                </a:lnTo>
                <a:lnTo>
                  <a:pt x="51054" y="245202"/>
                </a:lnTo>
                <a:lnTo>
                  <a:pt x="51053" y="129037"/>
                </a:lnTo>
                <a:lnTo>
                  <a:pt x="65830" y="89195"/>
                </a:lnTo>
                <a:lnTo>
                  <a:pt x="92127" y="63195"/>
                </a:lnTo>
                <a:lnTo>
                  <a:pt x="125149" y="50853"/>
                </a:lnTo>
                <a:lnTo>
                  <a:pt x="160102" y="51984"/>
                </a:lnTo>
                <a:lnTo>
                  <a:pt x="192191" y="66404"/>
                </a:lnTo>
                <a:lnTo>
                  <a:pt x="216622" y="93928"/>
                </a:lnTo>
                <a:lnTo>
                  <a:pt x="228600" y="134371"/>
                </a:lnTo>
                <a:lnTo>
                  <a:pt x="228600" y="246058"/>
                </a:lnTo>
                <a:lnTo>
                  <a:pt x="232742" y="243240"/>
                </a:lnTo>
                <a:lnTo>
                  <a:pt x="256218" y="215792"/>
                </a:lnTo>
                <a:lnTo>
                  <a:pt x="272463" y="180716"/>
                </a:lnTo>
                <a:lnTo>
                  <a:pt x="279654" y="138181"/>
                </a:lnTo>
                <a:close/>
              </a:path>
              <a:path w="280034" h="278129">
                <a:moveTo>
                  <a:pt x="228600" y="246058"/>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2"/>
                </a:lnTo>
                <a:lnTo>
                  <a:pt x="70597" y="260132"/>
                </a:lnTo>
                <a:lnTo>
                  <a:pt x="102925" y="273363"/>
                </a:lnTo>
                <a:lnTo>
                  <a:pt x="137125" y="278121"/>
                </a:lnTo>
                <a:lnTo>
                  <a:pt x="171374" y="274573"/>
                </a:lnTo>
                <a:lnTo>
                  <a:pt x="203854" y="262890"/>
                </a:lnTo>
                <a:lnTo>
                  <a:pt x="228600" y="246058"/>
                </a:lnTo>
                <a:close/>
              </a:path>
            </a:pathLst>
          </a:custGeom>
          <a:solidFill>
            <a:srgbClr val="FF0000"/>
          </a:solidFill>
        </p:spPr>
        <p:txBody>
          <a:bodyPr wrap="square" lIns="0" tIns="0" rIns="0" bIns="0" rtlCol="0"/>
          <a:lstStyle/>
          <a:p>
            <a:endParaRPr sz="1540"/>
          </a:p>
        </p:txBody>
      </p:sp>
      <p:sp>
        <p:nvSpPr>
          <p:cNvPr id="42" name="object 42"/>
          <p:cNvSpPr/>
          <p:nvPr/>
        </p:nvSpPr>
        <p:spPr>
          <a:xfrm>
            <a:off x="4572119" y="1145498"/>
            <a:ext cx="195477" cy="195477"/>
          </a:xfrm>
          <a:prstGeom prst="rect">
            <a:avLst/>
          </a:prstGeom>
          <a:blipFill>
            <a:blip/>
            <a:stretch>
              <a:fillRect/>
            </a:stretch>
          </a:blipFill>
        </p:spPr>
        <p:txBody>
          <a:bodyPr wrap="square" lIns="0" tIns="0" rIns="0" bIns="0" rtlCol="0"/>
          <a:lstStyle/>
          <a:p>
            <a:endParaRPr sz="1540"/>
          </a:p>
        </p:txBody>
      </p:sp>
      <p:sp>
        <p:nvSpPr>
          <p:cNvPr id="43" name="object 43"/>
          <p:cNvSpPr/>
          <p:nvPr/>
        </p:nvSpPr>
        <p:spPr>
          <a:xfrm>
            <a:off x="4550616" y="1125076"/>
            <a:ext cx="239460" cy="237831"/>
          </a:xfrm>
          <a:custGeom>
            <a:avLst/>
            <a:gdLst/>
            <a:ahLst/>
            <a:cxnLst/>
            <a:rect l="l" t="t" r="r" b="b"/>
            <a:pathLst>
              <a:path w="280035"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44" name="object 44"/>
          <p:cNvSpPr/>
          <p:nvPr/>
        </p:nvSpPr>
        <p:spPr>
          <a:xfrm>
            <a:off x="5419177" y="2188043"/>
            <a:ext cx="195477" cy="195477"/>
          </a:xfrm>
          <a:prstGeom prst="rect">
            <a:avLst/>
          </a:prstGeom>
          <a:blipFill>
            <a:blip/>
            <a:stretch>
              <a:fillRect/>
            </a:stretch>
          </a:blipFill>
        </p:spPr>
        <p:txBody>
          <a:bodyPr wrap="square" lIns="0" tIns="0" rIns="0" bIns="0" rtlCol="0"/>
          <a:lstStyle/>
          <a:p>
            <a:endParaRPr sz="1540"/>
          </a:p>
        </p:txBody>
      </p:sp>
      <p:sp>
        <p:nvSpPr>
          <p:cNvPr id="45" name="object 45"/>
          <p:cNvSpPr/>
          <p:nvPr/>
        </p:nvSpPr>
        <p:spPr>
          <a:xfrm>
            <a:off x="5397685" y="2167622"/>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8" y="207569"/>
                </a:lnTo>
                <a:lnTo>
                  <a:pt x="41961" y="238257"/>
                </a:lnTo>
                <a:lnTo>
                  <a:pt x="51054" y="245203"/>
                </a:lnTo>
                <a:lnTo>
                  <a:pt x="51053" y="129037"/>
                </a:lnTo>
                <a:lnTo>
                  <a:pt x="65830" y="89195"/>
                </a:lnTo>
                <a:lnTo>
                  <a:pt x="92127" y="63195"/>
                </a:lnTo>
                <a:lnTo>
                  <a:pt x="125149" y="50853"/>
                </a:lnTo>
                <a:lnTo>
                  <a:pt x="160102" y="51984"/>
                </a:lnTo>
                <a:lnTo>
                  <a:pt x="192191" y="66404"/>
                </a:lnTo>
                <a:lnTo>
                  <a:pt x="216622" y="93928"/>
                </a:lnTo>
                <a:lnTo>
                  <a:pt x="228600" y="134371"/>
                </a:lnTo>
                <a:lnTo>
                  <a:pt x="228600" y="246063"/>
                </a:lnTo>
                <a:lnTo>
                  <a:pt x="232742" y="243245"/>
                </a:lnTo>
                <a:lnTo>
                  <a:pt x="256218" y="215797"/>
                </a:lnTo>
                <a:lnTo>
                  <a:pt x="272463" y="180719"/>
                </a:lnTo>
                <a:lnTo>
                  <a:pt x="279654" y="138181"/>
                </a:lnTo>
                <a:close/>
              </a:path>
              <a:path w="280034" h="278130">
                <a:moveTo>
                  <a:pt x="228600" y="246063"/>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3"/>
                </a:lnTo>
                <a:lnTo>
                  <a:pt x="70597" y="260134"/>
                </a:lnTo>
                <a:lnTo>
                  <a:pt x="102925" y="273367"/>
                </a:lnTo>
                <a:lnTo>
                  <a:pt x="137125" y="278125"/>
                </a:lnTo>
                <a:lnTo>
                  <a:pt x="171374" y="274579"/>
                </a:lnTo>
                <a:lnTo>
                  <a:pt x="203854" y="262896"/>
                </a:lnTo>
                <a:lnTo>
                  <a:pt x="228600" y="246063"/>
                </a:lnTo>
                <a:close/>
              </a:path>
            </a:pathLst>
          </a:custGeom>
          <a:solidFill>
            <a:srgbClr val="FF0000"/>
          </a:solidFill>
        </p:spPr>
        <p:txBody>
          <a:bodyPr wrap="square" lIns="0" tIns="0" rIns="0" bIns="0" rtlCol="0"/>
          <a:lstStyle/>
          <a:p>
            <a:endParaRPr sz="1540"/>
          </a:p>
        </p:txBody>
      </p:sp>
      <p:sp>
        <p:nvSpPr>
          <p:cNvPr id="46" name="object 46"/>
          <p:cNvSpPr/>
          <p:nvPr/>
        </p:nvSpPr>
        <p:spPr>
          <a:xfrm>
            <a:off x="4897915" y="1927407"/>
            <a:ext cx="195477" cy="195477"/>
          </a:xfrm>
          <a:prstGeom prst="rect">
            <a:avLst/>
          </a:prstGeom>
          <a:blipFill>
            <a:blip/>
            <a:stretch>
              <a:fillRect/>
            </a:stretch>
          </a:blipFill>
        </p:spPr>
        <p:txBody>
          <a:bodyPr wrap="square" lIns="0" tIns="0" rIns="0" bIns="0" rtlCol="0"/>
          <a:lstStyle/>
          <a:p>
            <a:endParaRPr sz="1540"/>
          </a:p>
        </p:txBody>
      </p:sp>
      <p:sp>
        <p:nvSpPr>
          <p:cNvPr id="47" name="object 47"/>
          <p:cNvSpPr/>
          <p:nvPr/>
        </p:nvSpPr>
        <p:spPr>
          <a:xfrm>
            <a:off x="5419177" y="2188043"/>
            <a:ext cx="195477" cy="195477"/>
          </a:xfrm>
          <a:prstGeom prst="rect">
            <a:avLst/>
          </a:prstGeom>
          <a:blipFill>
            <a:blip/>
            <a:stretch>
              <a:fillRect/>
            </a:stretch>
          </a:blipFill>
        </p:spPr>
        <p:txBody>
          <a:bodyPr wrap="square" lIns="0" tIns="0" rIns="0" bIns="0" rtlCol="0"/>
          <a:lstStyle/>
          <a:p>
            <a:endParaRPr sz="1540"/>
          </a:p>
        </p:txBody>
      </p:sp>
      <p:sp>
        <p:nvSpPr>
          <p:cNvPr id="48" name="object 48"/>
          <p:cNvSpPr txBox="1">
            <a:spLocks noGrp="1"/>
          </p:cNvSpPr>
          <p:nvPr>
            <p:ph type="title"/>
          </p:nvPr>
        </p:nvSpPr>
        <p:spPr>
          <a:xfrm>
            <a:off x="860171" y="302052"/>
            <a:ext cx="2287287" cy="577787"/>
          </a:xfrm>
          <a:prstGeom prst="rect">
            <a:avLst/>
          </a:prstGeom>
        </p:spPr>
        <p:txBody>
          <a:bodyPr vert="horz" wrap="square" lIns="0" tIns="10859" rIns="0" bIns="0" rtlCol="0">
            <a:spAutoFit/>
          </a:bodyPr>
          <a:lstStyle/>
          <a:p>
            <a:pPr marL="12700">
              <a:lnSpc>
                <a:spcPct val="100000"/>
              </a:lnSpc>
              <a:spcBef>
                <a:spcPts val="100"/>
              </a:spcBef>
            </a:pPr>
            <a:r>
              <a:rPr spc="-5" dirty="0"/>
              <a:t>RANSAC</a:t>
            </a:r>
            <a:endParaRPr dirty="0"/>
          </a:p>
        </p:txBody>
      </p:sp>
      <p:sp>
        <p:nvSpPr>
          <p:cNvPr id="49" name="object 49"/>
          <p:cNvSpPr/>
          <p:nvPr/>
        </p:nvSpPr>
        <p:spPr>
          <a:xfrm>
            <a:off x="782463" y="4363708"/>
            <a:ext cx="7384703" cy="341000"/>
          </a:xfrm>
          <a:custGeom>
            <a:avLst/>
            <a:gdLst/>
            <a:ahLst/>
            <a:cxnLst/>
            <a:rect l="l" t="t" r="r" b="b"/>
            <a:pathLst>
              <a:path w="8636000" h="398779">
                <a:moveTo>
                  <a:pt x="8635746" y="398525"/>
                </a:moveTo>
                <a:lnTo>
                  <a:pt x="8635746" y="0"/>
                </a:lnTo>
                <a:lnTo>
                  <a:pt x="0" y="0"/>
                </a:lnTo>
                <a:lnTo>
                  <a:pt x="0" y="398526"/>
                </a:lnTo>
                <a:lnTo>
                  <a:pt x="12191" y="398526"/>
                </a:lnTo>
                <a:lnTo>
                  <a:pt x="12191" y="25146"/>
                </a:lnTo>
                <a:lnTo>
                  <a:pt x="25145" y="12192"/>
                </a:lnTo>
                <a:lnTo>
                  <a:pt x="25145" y="25146"/>
                </a:lnTo>
                <a:lnTo>
                  <a:pt x="8610600" y="25146"/>
                </a:lnTo>
                <a:lnTo>
                  <a:pt x="8610600" y="12191"/>
                </a:lnTo>
                <a:lnTo>
                  <a:pt x="8622779" y="25146"/>
                </a:lnTo>
                <a:lnTo>
                  <a:pt x="8622779" y="398525"/>
                </a:lnTo>
                <a:lnTo>
                  <a:pt x="8635746" y="398525"/>
                </a:lnTo>
                <a:close/>
              </a:path>
              <a:path w="8636000" h="398779">
                <a:moveTo>
                  <a:pt x="25145" y="25146"/>
                </a:moveTo>
                <a:lnTo>
                  <a:pt x="25145" y="12192"/>
                </a:lnTo>
                <a:lnTo>
                  <a:pt x="12191" y="25146"/>
                </a:lnTo>
                <a:lnTo>
                  <a:pt x="25145" y="25146"/>
                </a:lnTo>
                <a:close/>
              </a:path>
              <a:path w="8636000" h="398779">
                <a:moveTo>
                  <a:pt x="25145" y="373380"/>
                </a:moveTo>
                <a:lnTo>
                  <a:pt x="25145" y="25146"/>
                </a:lnTo>
                <a:lnTo>
                  <a:pt x="12191" y="25146"/>
                </a:lnTo>
                <a:lnTo>
                  <a:pt x="12191" y="373380"/>
                </a:lnTo>
                <a:lnTo>
                  <a:pt x="25145" y="373380"/>
                </a:lnTo>
                <a:close/>
              </a:path>
              <a:path w="8636000" h="398779">
                <a:moveTo>
                  <a:pt x="8622779" y="373380"/>
                </a:moveTo>
                <a:lnTo>
                  <a:pt x="12191" y="373380"/>
                </a:lnTo>
                <a:lnTo>
                  <a:pt x="25145" y="386334"/>
                </a:lnTo>
                <a:lnTo>
                  <a:pt x="25145" y="398526"/>
                </a:lnTo>
                <a:lnTo>
                  <a:pt x="8610600" y="398525"/>
                </a:lnTo>
                <a:lnTo>
                  <a:pt x="8610600" y="386334"/>
                </a:lnTo>
                <a:lnTo>
                  <a:pt x="8622779" y="373380"/>
                </a:lnTo>
                <a:close/>
              </a:path>
              <a:path w="8636000" h="398779">
                <a:moveTo>
                  <a:pt x="25145" y="398526"/>
                </a:moveTo>
                <a:lnTo>
                  <a:pt x="25145" y="386334"/>
                </a:lnTo>
                <a:lnTo>
                  <a:pt x="12191" y="373380"/>
                </a:lnTo>
                <a:lnTo>
                  <a:pt x="12191" y="398526"/>
                </a:lnTo>
                <a:lnTo>
                  <a:pt x="25145" y="398526"/>
                </a:lnTo>
                <a:close/>
              </a:path>
              <a:path w="8636000" h="398779">
                <a:moveTo>
                  <a:pt x="8622779" y="25146"/>
                </a:moveTo>
                <a:lnTo>
                  <a:pt x="8610600" y="12191"/>
                </a:lnTo>
                <a:lnTo>
                  <a:pt x="8610600" y="25146"/>
                </a:lnTo>
                <a:lnTo>
                  <a:pt x="8622779" y="25146"/>
                </a:lnTo>
                <a:close/>
              </a:path>
              <a:path w="8636000" h="398779">
                <a:moveTo>
                  <a:pt x="8622779" y="373380"/>
                </a:moveTo>
                <a:lnTo>
                  <a:pt x="8622779" y="25146"/>
                </a:lnTo>
                <a:lnTo>
                  <a:pt x="8610600" y="25146"/>
                </a:lnTo>
                <a:lnTo>
                  <a:pt x="8610600" y="373380"/>
                </a:lnTo>
                <a:lnTo>
                  <a:pt x="8622779" y="373380"/>
                </a:lnTo>
                <a:close/>
              </a:path>
              <a:path w="8636000" h="398779">
                <a:moveTo>
                  <a:pt x="8622779" y="398525"/>
                </a:moveTo>
                <a:lnTo>
                  <a:pt x="8622779" y="373380"/>
                </a:lnTo>
                <a:lnTo>
                  <a:pt x="8610600" y="386334"/>
                </a:lnTo>
                <a:lnTo>
                  <a:pt x="8610600" y="398525"/>
                </a:lnTo>
                <a:lnTo>
                  <a:pt x="8622779" y="398525"/>
                </a:lnTo>
                <a:close/>
              </a:path>
            </a:pathLst>
          </a:custGeom>
          <a:solidFill>
            <a:srgbClr val="FF0000"/>
          </a:solidFill>
        </p:spPr>
        <p:txBody>
          <a:bodyPr wrap="square" lIns="0" tIns="0" rIns="0" bIns="0" rtlCol="0"/>
          <a:lstStyle/>
          <a:p>
            <a:endParaRPr sz="1540"/>
          </a:p>
        </p:txBody>
      </p:sp>
      <p:sp>
        <p:nvSpPr>
          <p:cNvPr id="50" name="object 50"/>
          <p:cNvSpPr txBox="1"/>
          <p:nvPr/>
        </p:nvSpPr>
        <p:spPr>
          <a:xfrm>
            <a:off x="860171" y="3825959"/>
            <a:ext cx="7190312" cy="1936115"/>
          </a:xfrm>
          <a:prstGeom prst="rect">
            <a:avLst/>
          </a:prstGeom>
        </p:spPr>
        <p:txBody>
          <a:bodyPr vert="horz" wrap="square" lIns="0" tIns="153123" rIns="0" bIns="0" rtlCol="0">
            <a:spAutoFit/>
          </a:bodyPr>
          <a:lstStyle/>
          <a:p>
            <a:pPr marL="12700">
              <a:lnSpc>
                <a:spcPct val="100000"/>
              </a:lnSpc>
              <a:spcBef>
                <a:spcPts val="1410"/>
              </a:spcBef>
            </a:pPr>
            <a:r>
              <a:rPr sz="2050" spc="-5" dirty="0">
                <a:latin typeface="Arial" panose="020B0604020202020204"/>
                <a:cs typeface="Arial" panose="020B0604020202020204"/>
              </a:rPr>
              <a:t>Algorithm:</a:t>
            </a:r>
            <a:endParaRPr sz="2050">
              <a:latin typeface="Arial" panose="020B0604020202020204"/>
              <a:cs typeface="Arial" panose="020B0604020202020204"/>
            </a:endParaRPr>
          </a:p>
          <a:p>
            <a:pPr marL="425450" indent="-413385">
              <a:lnSpc>
                <a:spcPct val="100000"/>
              </a:lnSpc>
              <a:spcBef>
                <a:spcPts val="1090"/>
              </a:spcBef>
              <a:buFont typeface="Arial" panose="020B0604020202020204"/>
              <a:buAutoNum type="arabicPeriod"/>
              <a:tabLst>
                <a:tab pos="425450" algn="l"/>
                <a:tab pos="425450" algn="l"/>
              </a:tabLst>
            </a:pPr>
            <a:r>
              <a:rPr sz="1710" b="1" spc="-5" dirty="0">
                <a:latin typeface="Arial" panose="020B0604020202020204"/>
                <a:cs typeface="Arial" panose="020B0604020202020204"/>
              </a:rPr>
              <a:t>Sample </a:t>
            </a:r>
            <a:r>
              <a:rPr sz="1710" spc="-10" dirty="0">
                <a:latin typeface="Arial" panose="020B0604020202020204"/>
                <a:cs typeface="Arial" panose="020B0604020202020204"/>
              </a:rPr>
              <a:t>(randomly) </a:t>
            </a:r>
            <a:r>
              <a:rPr sz="1710" spc="-5" dirty="0">
                <a:latin typeface="Arial" panose="020B0604020202020204"/>
                <a:cs typeface="Arial" panose="020B0604020202020204"/>
              </a:rPr>
              <a:t>the </a:t>
            </a:r>
            <a:r>
              <a:rPr sz="1710" spc="-10" dirty="0">
                <a:latin typeface="Arial" panose="020B0604020202020204"/>
                <a:cs typeface="Arial" panose="020B0604020202020204"/>
              </a:rPr>
              <a:t>number </a:t>
            </a:r>
            <a:r>
              <a:rPr sz="1710" spc="-5" dirty="0">
                <a:latin typeface="Arial" panose="020B0604020202020204"/>
                <a:cs typeface="Arial" panose="020B0604020202020204"/>
              </a:rPr>
              <a:t>of </a:t>
            </a:r>
            <a:r>
              <a:rPr sz="1710" spc="-10" dirty="0">
                <a:latin typeface="Arial" panose="020B0604020202020204"/>
                <a:cs typeface="Arial" panose="020B0604020202020204"/>
              </a:rPr>
              <a:t>points required </a:t>
            </a:r>
            <a:r>
              <a:rPr sz="1710" spc="-5" dirty="0">
                <a:latin typeface="Arial" panose="020B0604020202020204"/>
                <a:cs typeface="Arial" panose="020B0604020202020204"/>
              </a:rPr>
              <a:t>to fit the </a:t>
            </a:r>
            <a:r>
              <a:rPr sz="1710" spc="-10" dirty="0">
                <a:latin typeface="Arial" panose="020B0604020202020204"/>
                <a:cs typeface="Arial" panose="020B0604020202020204"/>
              </a:rPr>
              <a:t>model</a:t>
            </a:r>
            <a:r>
              <a:rPr sz="1710" spc="150" dirty="0">
                <a:latin typeface="Arial" panose="020B0604020202020204"/>
                <a:cs typeface="Arial" panose="020B0604020202020204"/>
              </a:rPr>
              <a:t> </a:t>
            </a:r>
            <a:r>
              <a:rPr sz="1710" spc="-10" dirty="0">
                <a:latin typeface="Arial" panose="020B0604020202020204"/>
                <a:cs typeface="Arial" panose="020B0604020202020204"/>
              </a:rPr>
              <a:t>(#=2)</a:t>
            </a:r>
            <a:endParaRPr sz="1710">
              <a:latin typeface="Arial" panose="020B0604020202020204"/>
              <a:cs typeface="Arial" panose="020B0604020202020204"/>
            </a:endParaRPr>
          </a:p>
          <a:p>
            <a:pPr marL="425450" indent="-413385">
              <a:lnSpc>
                <a:spcPct val="100000"/>
              </a:lnSpc>
              <a:buFont typeface="Arial" panose="020B0604020202020204"/>
              <a:buAutoNum type="arabicPeriod"/>
              <a:tabLst>
                <a:tab pos="425450" algn="l"/>
                <a:tab pos="425450" algn="l"/>
              </a:tabLst>
            </a:pPr>
            <a:r>
              <a:rPr sz="1710" b="1" spc="-10" dirty="0">
                <a:latin typeface="Arial" panose="020B0604020202020204"/>
                <a:cs typeface="Arial" panose="020B0604020202020204"/>
              </a:rPr>
              <a:t>Solve </a:t>
            </a:r>
            <a:r>
              <a:rPr sz="1710" spc="-5" dirty="0">
                <a:latin typeface="Arial" panose="020B0604020202020204"/>
                <a:cs typeface="Arial" panose="020B0604020202020204"/>
              </a:rPr>
              <a:t>for model </a:t>
            </a:r>
            <a:r>
              <a:rPr sz="1710" spc="-10" dirty="0">
                <a:latin typeface="Arial" panose="020B0604020202020204"/>
                <a:cs typeface="Arial" panose="020B0604020202020204"/>
              </a:rPr>
              <a:t>parameters </a:t>
            </a:r>
            <a:r>
              <a:rPr sz="1710" spc="-5" dirty="0">
                <a:latin typeface="Arial" panose="020B0604020202020204"/>
                <a:cs typeface="Arial" panose="020B0604020202020204"/>
              </a:rPr>
              <a:t>using</a:t>
            </a:r>
            <a:r>
              <a:rPr sz="1710" spc="15" dirty="0">
                <a:latin typeface="Arial" panose="020B0604020202020204"/>
                <a:cs typeface="Arial" panose="020B0604020202020204"/>
              </a:rPr>
              <a:t> </a:t>
            </a:r>
            <a:r>
              <a:rPr sz="1710" spc="-5" dirty="0">
                <a:latin typeface="Arial" panose="020B0604020202020204"/>
                <a:cs typeface="Arial" panose="020B0604020202020204"/>
              </a:rPr>
              <a:t>samples</a:t>
            </a:r>
            <a:endParaRPr sz="1710">
              <a:latin typeface="Arial" panose="020B0604020202020204"/>
              <a:cs typeface="Arial" panose="020B0604020202020204"/>
            </a:endParaRPr>
          </a:p>
          <a:p>
            <a:pPr marL="425450" indent="-413385">
              <a:lnSpc>
                <a:spcPct val="100000"/>
              </a:lnSpc>
              <a:buFont typeface="Arial" panose="020B0604020202020204"/>
              <a:buAutoNum type="arabicPeriod"/>
              <a:tabLst>
                <a:tab pos="425450" algn="l"/>
                <a:tab pos="425450" algn="l"/>
              </a:tabLst>
            </a:pPr>
            <a:r>
              <a:rPr sz="1710" b="1" spc="-10" dirty="0">
                <a:latin typeface="Arial" panose="020B0604020202020204"/>
                <a:cs typeface="Arial" panose="020B0604020202020204"/>
              </a:rPr>
              <a:t>Score </a:t>
            </a:r>
            <a:r>
              <a:rPr sz="1710" spc="-5" dirty="0">
                <a:latin typeface="Arial" panose="020B0604020202020204"/>
                <a:cs typeface="Arial" panose="020B0604020202020204"/>
              </a:rPr>
              <a:t>by the fraction of inliers within a </a:t>
            </a:r>
            <a:r>
              <a:rPr sz="1710" spc="-10" dirty="0">
                <a:latin typeface="Arial" panose="020B0604020202020204"/>
                <a:cs typeface="Arial" panose="020B0604020202020204"/>
              </a:rPr>
              <a:t>preset threshold </a:t>
            </a:r>
            <a:r>
              <a:rPr sz="1710" spc="-5" dirty="0">
                <a:latin typeface="Arial" panose="020B0604020202020204"/>
                <a:cs typeface="Arial" panose="020B0604020202020204"/>
              </a:rPr>
              <a:t>of the</a:t>
            </a:r>
            <a:r>
              <a:rPr sz="1710" spc="55" dirty="0">
                <a:latin typeface="Arial" panose="020B0604020202020204"/>
                <a:cs typeface="Arial" panose="020B0604020202020204"/>
              </a:rPr>
              <a:t> </a:t>
            </a:r>
            <a:r>
              <a:rPr sz="1710" spc="-10" dirty="0">
                <a:latin typeface="Arial" panose="020B0604020202020204"/>
                <a:cs typeface="Arial" panose="020B0604020202020204"/>
              </a:rPr>
              <a:t>model</a:t>
            </a:r>
            <a:endParaRPr sz="1710">
              <a:latin typeface="Arial" panose="020B0604020202020204"/>
              <a:cs typeface="Arial" panose="020B0604020202020204"/>
            </a:endParaRPr>
          </a:p>
          <a:p>
            <a:pPr>
              <a:lnSpc>
                <a:spcPct val="100000"/>
              </a:lnSpc>
              <a:spcBef>
                <a:spcPts val="40"/>
              </a:spcBef>
            </a:pPr>
            <a:endParaRPr sz="1755">
              <a:latin typeface="Times New Roman" panose="02020603050405020304"/>
              <a:cs typeface="Times New Roman" panose="02020603050405020304"/>
            </a:endParaRPr>
          </a:p>
          <a:p>
            <a:pPr marL="12700">
              <a:lnSpc>
                <a:spcPct val="100000"/>
              </a:lnSpc>
              <a:spcBef>
                <a:spcPts val="5"/>
              </a:spcBef>
            </a:pPr>
            <a:r>
              <a:rPr sz="1710" b="1" spc="-10" dirty="0">
                <a:latin typeface="Arial" panose="020B0604020202020204"/>
                <a:cs typeface="Arial" panose="020B0604020202020204"/>
              </a:rPr>
              <a:t>Repeat </a:t>
            </a:r>
            <a:r>
              <a:rPr sz="1710" spc="-5" dirty="0">
                <a:latin typeface="Arial" panose="020B0604020202020204"/>
                <a:cs typeface="Arial" panose="020B0604020202020204"/>
              </a:rPr>
              <a:t>1-3 until the best model is found with high</a:t>
            </a:r>
            <a:r>
              <a:rPr sz="1710" spc="50" dirty="0">
                <a:latin typeface="Arial" panose="020B0604020202020204"/>
                <a:cs typeface="Arial" panose="020B0604020202020204"/>
              </a:rPr>
              <a:t> </a:t>
            </a:r>
            <a:r>
              <a:rPr sz="1710" spc="-5" dirty="0">
                <a:latin typeface="Arial" panose="020B0604020202020204"/>
                <a:cs typeface="Arial" panose="020B0604020202020204"/>
              </a:rPr>
              <a:t>confidence</a:t>
            </a:r>
            <a:endParaRPr sz="1710">
              <a:latin typeface="Arial" panose="020B0604020202020204"/>
              <a:cs typeface="Arial" panose="020B0604020202020204"/>
            </a:endParaRPr>
          </a:p>
        </p:txBody>
      </p:sp>
      <p:sp>
        <p:nvSpPr>
          <p:cNvPr id="51" name="object 51"/>
          <p:cNvSpPr txBox="1"/>
          <p:nvPr/>
        </p:nvSpPr>
        <p:spPr>
          <a:xfrm>
            <a:off x="860214" y="1167868"/>
            <a:ext cx="2511342" cy="1017905"/>
          </a:xfrm>
          <a:prstGeom prst="rect">
            <a:avLst/>
          </a:prstGeom>
        </p:spPr>
        <p:txBody>
          <a:bodyPr vert="horz" wrap="square" lIns="0" tIns="10859" rIns="0" bIns="0" rtlCol="0">
            <a:spAutoFit/>
          </a:bodyPr>
          <a:lstStyle/>
          <a:p>
            <a:pPr marL="13335">
              <a:lnSpc>
                <a:spcPct val="100000"/>
              </a:lnSpc>
              <a:spcBef>
                <a:spcPts val="100"/>
              </a:spcBef>
            </a:pPr>
            <a:r>
              <a:rPr sz="1370" spc="-5" dirty="0">
                <a:latin typeface="Arial" panose="020B0604020202020204"/>
                <a:cs typeface="Arial" panose="020B0604020202020204"/>
              </a:rPr>
              <a:t>(</a:t>
            </a:r>
            <a:r>
              <a:rPr sz="1370" spc="-5" dirty="0">
                <a:solidFill>
                  <a:srgbClr val="FF0000"/>
                </a:solidFill>
                <a:latin typeface="Arial" panose="020B0604020202020204"/>
                <a:cs typeface="Arial" panose="020B0604020202020204"/>
              </a:rPr>
              <a:t>RAN</a:t>
            </a:r>
            <a:r>
              <a:rPr sz="1370" spc="-5" dirty="0">
                <a:latin typeface="Arial" panose="020B0604020202020204"/>
                <a:cs typeface="Arial" panose="020B0604020202020204"/>
              </a:rPr>
              <a:t>dom </a:t>
            </a:r>
            <a:r>
              <a:rPr sz="1370" spc="-5" dirty="0">
                <a:solidFill>
                  <a:srgbClr val="FF0000"/>
                </a:solidFill>
                <a:latin typeface="Arial" panose="020B0604020202020204"/>
                <a:cs typeface="Arial" panose="020B0604020202020204"/>
              </a:rPr>
              <a:t>SA</a:t>
            </a:r>
            <a:r>
              <a:rPr sz="1370" spc="-5" dirty="0">
                <a:latin typeface="Arial" panose="020B0604020202020204"/>
                <a:cs typeface="Arial" panose="020B0604020202020204"/>
              </a:rPr>
              <a:t>mple </a:t>
            </a:r>
            <a:r>
              <a:rPr sz="1370" spc="-5" dirty="0">
                <a:solidFill>
                  <a:srgbClr val="FF0000"/>
                </a:solidFill>
                <a:latin typeface="Arial" panose="020B0604020202020204"/>
                <a:cs typeface="Arial" panose="020B0604020202020204"/>
              </a:rPr>
              <a:t>C</a:t>
            </a:r>
            <a:r>
              <a:rPr sz="1370" spc="-5" dirty="0">
                <a:latin typeface="Arial" panose="020B0604020202020204"/>
                <a:cs typeface="Arial" panose="020B0604020202020204"/>
              </a:rPr>
              <a:t>onsensus)</a:t>
            </a:r>
            <a:r>
              <a:rPr sz="1370" spc="-50" dirty="0">
                <a:latin typeface="Arial" panose="020B0604020202020204"/>
                <a:cs typeface="Arial" panose="020B0604020202020204"/>
              </a:rPr>
              <a:t> </a:t>
            </a:r>
            <a:r>
              <a:rPr sz="1370" dirty="0">
                <a:latin typeface="Arial" panose="020B0604020202020204"/>
                <a:cs typeface="Arial" panose="020B0604020202020204"/>
              </a:rPr>
              <a:t>:</a:t>
            </a:r>
            <a:endParaRPr sz="1370">
              <a:latin typeface="Arial" panose="020B0604020202020204"/>
              <a:cs typeface="Arial" panose="020B0604020202020204"/>
            </a:endParaRPr>
          </a:p>
          <a:p>
            <a:pPr>
              <a:lnSpc>
                <a:spcPct val="100000"/>
              </a:lnSpc>
              <a:spcBef>
                <a:spcPts val="25"/>
              </a:spcBef>
            </a:pPr>
            <a:endParaRPr sz="1240">
              <a:latin typeface="Times New Roman" panose="02020603050405020304"/>
              <a:cs typeface="Times New Roman" panose="02020603050405020304"/>
            </a:endParaRPr>
          </a:p>
          <a:p>
            <a:pPr marL="12700">
              <a:lnSpc>
                <a:spcPct val="100000"/>
              </a:lnSpc>
            </a:pPr>
            <a:r>
              <a:rPr sz="1195" spc="-5" dirty="0">
                <a:solidFill>
                  <a:srgbClr val="C0504D"/>
                </a:solidFill>
                <a:latin typeface="Arial" panose="020B0604020202020204"/>
                <a:cs typeface="Arial" panose="020B0604020202020204"/>
              </a:rPr>
              <a:t>Fischler &amp; Bolles in</a:t>
            </a:r>
            <a:r>
              <a:rPr sz="1195" spc="-20" dirty="0">
                <a:solidFill>
                  <a:srgbClr val="C0504D"/>
                </a:solidFill>
                <a:latin typeface="Arial" panose="020B0604020202020204"/>
                <a:cs typeface="Arial" panose="020B0604020202020204"/>
              </a:rPr>
              <a:t> </a:t>
            </a:r>
            <a:r>
              <a:rPr sz="1195" spc="-5" dirty="0">
                <a:solidFill>
                  <a:srgbClr val="C0504D"/>
                </a:solidFill>
                <a:latin typeface="Arial" panose="020B0604020202020204"/>
                <a:cs typeface="Arial" panose="020B0604020202020204"/>
              </a:rPr>
              <a:t>‘81.</a:t>
            </a:r>
            <a:endParaRPr sz="1195">
              <a:latin typeface="Arial" panose="020B0604020202020204"/>
              <a:cs typeface="Arial" panose="020B0604020202020204"/>
            </a:endParaRPr>
          </a:p>
          <a:p>
            <a:pPr>
              <a:lnSpc>
                <a:spcPct val="100000"/>
              </a:lnSpc>
              <a:spcBef>
                <a:spcPts val="30"/>
              </a:spcBef>
            </a:pPr>
            <a:endParaRPr sz="985">
              <a:latin typeface="Times New Roman" panose="02020603050405020304"/>
              <a:cs typeface="Times New Roman" panose="02020603050405020304"/>
            </a:endParaRPr>
          </a:p>
          <a:p>
            <a:pPr marL="12700">
              <a:lnSpc>
                <a:spcPct val="100000"/>
              </a:lnSpc>
            </a:pPr>
            <a:r>
              <a:rPr sz="1710" spc="-5" dirty="0">
                <a:latin typeface="Arial" panose="020B0604020202020204"/>
                <a:cs typeface="Arial" panose="020B0604020202020204"/>
              </a:rPr>
              <a:t>Line fitting</a:t>
            </a:r>
            <a:r>
              <a:rPr sz="1710" spc="-15" dirty="0">
                <a:latin typeface="Arial" panose="020B0604020202020204"/>
                <a:cs typeface="Arial" panose="020B0604020202020204"/>
              </a:rPr>
              <a:t> </a:t>
            </a:r>
            <a:r>
              <a:rPr sz="1710" spc="-10" dirty="0">
                <a:latin typeface="Arial" panose="020B0604020202020204"/>
                <a:cs typeface="Arial" panose="020B0604020202020204"/>
              </a:rPr>
              <a:t>example</a:t>
            </a:r>
            <a:endParaRPr sz="1710">
              <a:latin typeface="Arial" panose="020B0604020202020204"/>
              <a:cs typeface="Arial" panose="020B06040202020202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19177" y="2188043"/>
            <a:ext cx="195477" cy="195477"/>
          </a:xfrm>
          <a:prstGeom prst="rect">
            <a:avLst/>
          </a:prstGeom>
          <a:blipFill>
            <a:blip/>
            <a:stretch>
              <a:fillRect/>
            </a:stretch>
          </a:blipFill>
        </p:spPr>
        <p:txBody>
          <a:bodyPr wrap="square" lIns="0" tIns="0" rIns="0" bIns="0" rtlCol="0"/>
          <a:lstStyle/>
          <a:p>
            <a:endParaRPr sz="1540"/>
          </a:p>
        </p:txBody>
      </p:sp>
      <p:sp>
        <p:nvSpPr>
          <p:cNvPr id="3" name="object 3"/>
          <p:cNvSpPr/>
          <p:nvPr/>
        </p:nvSpPr>
        <p:spPr>
          <a:xfrm>
            <a:off x="5397685" y="2167622"/>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8" y="207569"/>
                </a:lnTo>
                <a:lnTo>
                  <a:pt x="41961" y="238257"/>
                </a:lnTo>
                <a:lnTo>
                  <a:pt x="51054" y="245203"/>
                </a:lnTo>
                <a:lnTo>
                  <a:pt x="51053" y="129037"/>
                </a:lnTo>
                <a:lnTo>
                  <a:pt x="65830" y="89195"/>
                </a:lnTo>
                <a:lnTo>
                  <a:pt x="92127" y="63195"/>
                </a:lnTo>
                <a:lnTo>
                  <a:pt x="125149" y="50853"/>
                </a:lnTo>
                <a:lnTo>
                  <a:pt x="160102" y="51984"/>
                </a:lnTo>
                <a:lnTo>
                  <a:pt x="192191" y="66404"/>
                </a:lnTo>
                <a:lnTo>
                  <a:pt x="216622" y="93928"/>
                </a:lnTo>
                <a:lnTo>
                  <a:pt x="228600" y="134371"/>
                </a:lnTo>
                <a:lnTo>
                  <a:pt x="228600" y="246063"/>
                </a:lnTo>
                <a:lnTo>
                  <a:pt x="232742" y="243245"/>
                </a:lnTo>
                <a:lnTo>
                  <a:pt x="256218" y="215797"/>
                </a:lnTo>
                <a:lnTo>
                  <a:pt x="272463" y="180719"/>
                </a:lnTo>
                <a:lnTo>
                  <a:pt x="279654" y="138181"/>
                </a:lnTo>
                <a:close/>
              </a:path>
              <a:path w="280034" h="278130">
                <a:moveTo>
                  <a:pt x="228600" y="246063"/>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3"/>
                </a:lnTo>
                <a:lnTo>
                  <a:pt x="70597" y="260134"/>
                </a:lnTo>
                <a:lnTo>
                  <a:pt x="102925" y="273367"/>
                </a:lnTo>
                <a:lnTo>
                  <a:pt x="137125" y="278125"/>
                </a:lnTo>
                <a:lnTo>
                  <a:pt x="171374" y="274579"/>
                </a:lnTo>
                <a:lnTo>
                  <a:pt x="203854" y="262896"/>
                </a:lnTo>
                <a:lnTo>
                  <a:pt x="228600" y="246063"/>
                </a:lnTo>
                <a:close/>
              </a:path>
            </a:pathLst>
          </a:custGeom>
          <a:solidFill>
            <a:srgbClr val="FF0000"/>
          </a:solidFill>
        </p:spPr>
        <p:txBody>
          <a:bodyPr wrap="square" lIns="0" tIns="0" rIns="0" bIns="0" rtlCol="0"/>
          <a:lstStyle/>
          <a:p>
            <a:endParaRPr sz="1540"/>
          </a:p>
        </p:txBody>
      </p:sp>
      <p:sp>
        <p:nvSpPr>
          <p:cNvPr id="4" name="object 4"/>
          <p:cNvSpPr/>
          <p:nvPr/>
        </p:nvSpPr>
        <p:spPr>
          <a:xfrm>
            <a:off x="4897915" y="1927407"/>
            <a:ext cx="195477" cy="195477"/>
          </a:xfrm>
          <a:prstGeom prst="rect">
            <a:avLst/>
          </a:prstGeom>
          <a:blipFill>
            <a:blip/>
            <a:stretch>
              <a:fillRect/>
            </a:stretch>
          </a:blipFill>
        </p:spPr>
        <p:txBody>
          <a:bodyPr wrap="square" lIns="0" tIns="0" rIns="0" bIns="0" rtlCol="0"/>
          <a:lstStyle/>
          <a:p>
            <a:endParaRPr sz="1540"/>
          </a:p>
        </p:txBody>
      </p:sp>
      <p:sp>
        <p:nvSpPr>
          <p:cNvPr id="5" name="object 5"/>
          <p:cNvSpPr/>
          <p:nvPr/>
        </p:nvSpPr>
        <p:spPr>
          <a:xfrm>
            <a:off x="4876412" y="1906986"/>
            <a:ext cx="239460" cy="237831"/>
          </a:xfrm>
          <a:custGeom>
            <a:avLst/>
            <a:gdLst/>
            <a:ahLst/>
            <a:cxnLst/>
            <a:rect l="l" t="t" r="r" b="b"/>
            <a:pathLst>
              <a:path w="280035"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6" name="object 6"/>
          <p:cNvSpPr/>
          <p:nvPr/>
        </p:nvSpPr>
        <p:spPr>
          <a:xfrm>
            <a:off x="6526883" y="2774476"/>
            <a:ext cx="195477" cy="195477"/>
          </a:xfrm>
          <a:prstGeom prst="rect">
            <a:avLst/>
          </a:prstGeom>
          <a:blipFill>
            <a:blip/>
            <a:stretch>
              <a:fillRect/>
            </a:stretch>
          </a:blipFill>
        </p:spPr>
        <p:txBody>
          <a:bodyPr wrap="square" lIns="0" tIns="0" rIns="0" bIns="0" rtlCol="0"/>
          <a:lstStyle/>
          <a:p>
            <a:endParaRPr sz="1540"/>
          </a:p>
        </p:txBody>
      </p:sp>
      <p:sp>
        <p:nvSpPr>
          <p:cNvPr id="7" name="object 7"/>
          <p:cNvSpPr/>
          <p:nvPr/>
        </p:nvSpPr>
        <p:spPr>
          <a:xfrm>
            <a:off x="6505391" y="2754055"/>
            <a:ext cx="239460" cy="237831"/>
          </a:xfrm>
          <a:custGeom>
            <a:avLst/>
            <a:gdLst/>
            <a:ahLst/>
            <a:cxnLst/>
            <a:rect l="l" t="t" r="r" b="b"/>
            <a:pathLst>
              <a:path w="280034" h="278129">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29">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8" name="object 8"/>
          <p:cNvSpPr/>
          <p:nvPr/>
        </p:nvSpPr>
        <p:spPr>
          <a:xfrm>
            <a:off x="6005610" y="2709316"/>
            <a:ext cx="195477" cy="195477"/>
          </a:xfrm>
          <a:prstGeom prst="rect">
            <a:avLst/>
          </a:prstGeom>
          <a:blipFill>
            <a:blip/>
            <a:stretch>
              <a:fillRect/>
            </a:stretch>
          </a:blipFill>
        </p:spPr>
        <p:txBody>
          <a:bodyPr wrap="square" lIns="0" tIns="0" rIns="0" bIns="0" rtlCol="0"/>
          <a:lstStyle/>
          <a:p>
            <a:endParaRPr sz="1540"/>
          </a:p>
        </p:txBody>
      </p:sp>
      <p:sp>
        <p:nvSpPr>
          <p:cNvPr id="9" name="object 9"/>
          <p:cNvSpPr/>
          <p:nvPr/>
        </p:nvSpPr>
        <p:spPr>
          <a:xfrm>
            <a:off x="5984118" y="2688896"/>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10" name="object 10"/>
          <p:cNvSpPr/>
          <p:nvPr/>
        </p:nvSpPr>
        <p:spPr>
          <a:xfrm>
            <a:off x="3985687" y="2448680"/>
            <a:ext cx="195477" cy="195477"/>
          </a:xfrm>
          <a:prstGeom prst="rect">
            <a:avLst/>
          </a:prstGeom>
          <a:blipFill>
            <a:blip/>
            <a:stretch>
              <a:fillRect/>
            </a:stretch>
          </a:blipFill>
        </p:spPr>
        <p:txBody>
          <a:bodyPr wrap="square" lIns="0" tIns="0" rIns="0" bIns="0" rtlCol="0"/>
          <a:lstStyle/>
          <a:p>
            <a:endParaRPr sz="1540"/>
          </a:p>
        </p:txBody>
      </p:sp>
      <p:sp>
        <p:nvSpPr>
          <p:cNvPr id="11" name="object 11"/>
          <p:cNvSpPr/>
          <p:nvPr/>
        </p:nvSpPr>
        <p:spPr>
          <a:xfrm>
            <a:off x="3964184" y="2428259"/>
            <a:ext cx="239460" cy="237831"/>
          </a:xfrm>
          <a:custGeom>
            <a:avLst/>
            <a:gdLst/>
            <a:ahLst/>
            <a:cxnLst/>
            <a:rect l="l" t="t" r="r" b="b"/>
            <a:pathLst>
              <a:path w="280035"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12" name="object 12"/>
          <p:cNvSpPr/>
          <p:nvPr/>
        </p:nvSpPr>
        <p:spPr>
          <a:xfrm>
            <a:off x="4311482" y="2774476"/>
            <a:ext cx="195477" cy="195477"/>
          </a:xfrm>
          <a:prstGeom prst="rect">
            <a:avLst/>
          </a:prstGeom>
          <a:blipFill>
            <a:blip/>
            <a:stretch>
              <a:fillRect/>
            </a:stretch>
          </a:blipFill>
        </p:spPr>
        <p:txBody>
          <a:bodyPr wrap="square" lIns="0" tIns="0" rIns="0" bIns="0" rtlCol="0"/>
          <a:lstStyle/>
          <a:p>
            <a:endParaRPr sz="1540"/>
          </a:p>
        </p:txBody>
      </p:sp>
      <p:sp>
        <p:nvSpPr>
          <p:cNvPr id="13" name="object 13"/>
          <p:cNvSpPr/>
          <p:nvPr/>
        </p:nvSpPr>
        <p:spPr>
          <a:xfrm>
            <a:off x="4289980" y="2754055"/>
            <a:ext cx="239460" cy="237831"/>
          </a:xfrm>
          <a:custGeom>
            <a:avLst/>
            <a:gdLst/>
            <a:ahLst/>
            <a:cxnLst/>
            <a:rect l="l" t="t" r="r" b="b"/>
            <a:pathLst>
              <a:path w="280035" h="278129">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29">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14" name="object 14"/>
          <p:cNvSpPr/>
          <p:nvPr/>
        </p:nvSpPr>
        <p:spPr>
          <a:xfrm>
            <a:off x="3659891" y="3100272"/>
            <a:ext cx="195477" cy="195477"/>
          </a:xfrm>
          <a:prstGeom prst="rect">
            <a:avLst/>
          </a:prstGeom>
          <a:blipFill>
            <a:blip/>
            <a:stretch>
              <a:fillRect/>
            </a:stretch>
          </a:blipFill>
        </p:spPr>
        <p:txBody>
          <a:bodyPr wrap="square" lIns="0" tIns="0" rIns="0" bIns="0" rtlCol="0"/>
          <a:lstStyle/>
          <a:p>
            <a:endParaRPr sz="1540"/>
          </a:p>
        </p:txBody>
      </p:sp>
      <p:sp>
        <p:nvSpPr>
          <p:cNvPr id="15" name="object 15"/>
          <p:cNvSpPr/>
          <p:nvPr/>
        </p:nvSpPr>
        <p:spPr>
          <a:xfrm>
            <a:off x="3638388" y="3079850"/>
            <a:ext cx="239460" cy="237831"/>
          </a:xfrm>
          <a:custGeom>
            <a:avLst/>
            <a:gdLst/>
            <a:ahLst/>
            <a:cxnLst/>
            <a:rect l="l" t="t" r="r" b="b"/>
            <a:pathLst>
              <a:path w="280035" h="278129">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40" y="207569"/>
                </a:lnTo>
                <a:lnTo>
                  <a:pt x="41965" y="238257"/>
                </a:lnTo>
                <a:lnTo>
                  <a:pt x="51054" y="245201"/>
                </a:lnTo>
                <a:lnTo>
                  <a:pt x="51053" y="129037"/>
                </a:lnTo>
                <a:lnTo>
                  <a:pt x="65823" y="89210"/>
                </a:lnTo>
                <a:lnTo>
                  <a:pt x="92118" y="63215"/>
                </a:lnTo>
                <a:lnTo>
                  <a:pt x="125143" y="50871"/>
                </a:lnTo>
                <a:lnTo>
                  <a:pt x="160099" y="51995"/>
                </a:lnTo>
                <a:lnTo>
                  <a:pt x="192192" y="66408"/>
                </a:lnTo>
                <a:lnTo>
                  <a:pt x="216625" y="93927"/>
                </a:lnTo>
                <a:lnTo>
                  <a:pt x="228600" y="134371"/>
                </a:lnTo>
                <a:lnTo>
                  <a:pt x="228600" y="246061"/>
                </a:lnTo>
                <a:lnTo>
                  <a:pt x="232738" y="243245"/>
                </a:lnTo>
                <a:lnTo>
                  <a:pt x="256215" y="215797"/>
                </a:lnTo>
                <a:lnTo>
                  <a:pt x="272460" y="180719"/>
                </a:lnTo>
                <a:lnTo>
                  <a:pt x="279654" y="138181"/>
                </a:lnTo>
                <a:close/>
              </a:path>
              <a:path w="280035" h="278129">
                <a:moveTo>
                  <a:pt x="228600" y="246061"/>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1"/>
                </a:lnTo>
                <a:lnTo>
                  <a:pt x="70601" y="260134"/>
                </a:lnTo>
                <a:lnTo>
                  <a:pt x="102928" y="273367"/>
                </a:lnTo>
                <a:lnTo>
                  <a:pt x="137125" y="278125"/>
                </a:lnTo>
                <a:lnTo>
                  <a:pt x="171373" y="274579"/>
                </a:lnTo>
                <a:lnTo>
                  <a:pt x="203851" y="262896"/>
                </a:lnTo>
                <a:lnTo>
                  <a:pt x="228600" y="246061"/>
                </a:lnTo>
                <a:close/>
              </a:path>
            </a:pathLst>
          </a:custGeom>
          <a:solidFill>
            <a:srgbClr val="FF0000"/>
          </a:solidFill>
        </p:spPr>
        <p:txBody>
          <a:bodyPr wrap="square" lIns="0" tIns="0" rIns="0" bIns="0" rtlCol="0"/>
          <a:lstStyle/>
          <a:p>
            <a:endParaRPr sz="1540"/>
          </a:p>
        </p:txBody>
      </p:sp>
      <p:sp>
        <p:nvSpPr>
          <p:cNvPr id="16" name="object 16"/>
          <p:cNvSpPr/>
          <p:nvPr/>
        </p:nvSpPr>
        <p:spPr>
          <a:xfrm>
            <a:off x="5679814" y="1080339"/>
            <a:ext cx="195477" cy="195477"/>
          </a:xfrm>
          <a:prstGeom prst="rect">
            <a:avLst/>
          </a:prstGeom>
          <a:blipFill>
            <a:blip/>
            <a:stretch>
              <a:fillRect/>
            </a:stretch>
          </a:blipFill>
        </p:spPr>
        <p:txBody>
          <a:bodyPr wrap="square" lIns="0" tIns="0" rIns="0" bIns="0" rtlCol="0"/>
          <a:lstStyle/>
          <a:p>
            <a:endParaRPr sz="1540"/>
          </a:p>
        </p:txBody>
      </p:sp>
      <p:sp>
        <p:nvSpPr>
          <p:cNvPr id="17" name="object 17"/>
          <p:cNvSpPr/>
          <p:nvPr/>
        </p:nvSpPr>
        <p:spPr>
          <a:xfrm>
            <a:off x="5658322" y="1059917"/>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18" name="object 18"/>
          <p:cNvSpPr/>
          <p:nvPr/>
        </p:nvSpPr>
        <p:spPr>
          <a:xfrm>
            <a:off x="5810132" y="1601611"/>
            <a:ext cx="195477" cy="195477"/>
          </a:xfrm>
          <a:prstGeom prst="rect">
            <a:avLst/>
          </a:prstGeom>
          <a:blipFill>
            <a:blip/>
            <a:stretch>
              <a:fillRect/>
            </a:stretch>
          </a:blipFill>
        </p:spPr>
        <p:txBody>
          <a:bodyPr wrap="square" lIns="0" tIns="0" rIns="0" bIns="0" rtlCol="0"/>
          <a:lstStyle/>
          <a:p>
            <a:endParaRPr sz="1540"/>
          </a:p>
        </p:txBody>
      </p:sp>
      <p:sp>
        <p:nvSpPr>
          <p:cNvPr id="19" name="object 19"/>
          <p:cNvSpPr/>
          <p:nvPr/>
        </p:nvSpPr>
        <p:spPr>
          <a:xfrm>
            <a:off x="5788640" y="1581190"/>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20" name="object 20"/>
          <p:cNvSpPr/>
          <p:nvPr/>
        </p:nvSpPr>
        <p:spPr>
          <a:xfrm>
            <a:off x="4702437" y="2383521"/>
            <a:ext cx="195477" cy="195477"/>
          </a:xfrm>
          <a:prstGeom prst="rect">
            <a:avLst/>
          </a:prstGeom>
          <a:blipFill>
            <a:blip/>
            <a:stretch>
              <a:fillRect/>
            </a:stretch>
          </a:blipFill>
        </p:spPr>
        <p:txBody>
          <a:bodyPr wrap="square" lIns="0" tIns="0" rIns="0" bIns="0" rtlCol="0"/>
          <a:lstStyle/>
          <a:p>
            <a:endParaRPr sz="1540"/>
          </a:p>
        </p:txBody>
      </p:sp>
      <p:sp>
        <p:nvSpPr>
          <p:cNvPr id="21" name="object 21"/>
          <p:cNvSpPr/>
          <p:nvPr/>
        </p:nvSpPr>
        <p:spPr>
          <a:xfrm>
            <a:off x="4680935" y="2363100"/>
            <a:ext cx="239460" cy="237831"/>
          </a:xfrm>
          <a:custGeom>
            <a:avLst/>
            <a:gdLst/>
            <a:ahLst/>
            <a:cxnLst/>
            <a:rect l="l" t="t" r="r" b="b"/>
            <a:pathLst>
              <a:path w="280035"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22" name="object 22"/>
          <p:cNvSpPr/>
          <p:nvPr/>
        </p:nvSpPr>
        <p:spPr>
          <a:xfrm>
            <a:off x="4897915" y="1927407"/>
            <a:ext cx="195477" cy="195477"/>
          </a:xfrm>
          <a:prstGeom prst="rect">
            <a:avLst/>
          </a:prstGeom>
          <a:blipFill>
            <a:blip/>
            <a:stretch>
              <a:fillRect/>
            </a:stretch>
          </a:blipFill>
        </p:spPr>
        <p:txBody>
          <a:bodyPr wrap="square" lIns="0" tIns="0" rIns="0" bIns="0" rtlCol="0"/>
          <a:lstStyle/>
          <a:p>
            <a:endParaRPr sz="1540"/>
          </a:p>
        </p:txBody>
      </p:sp>
      <p:sp>
        <p:nvSpPr>
          <p:cNvPr id="23" name="object 23"/>
          <p:cNvSpPr/>
          <p:nvPr/>
        </p:nvSpPr>
        <p:spPr>
          <a:xfrm>
            <a:off x="4876412" y="1906986"/>
            <a:ext cx="239460" cy="237831"/>
          </a:xfrm>
          <a:custGeom>
            <a:avLst/>
            <a:gdLst/>
            <a:ahLst/>
            <a:cxnLst/>
            <a:rect l="l" t="t" r="r" b="b"/>
            <a:pathLst>
              <a:path w="280035"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24" name="object 24"/>
          <p:cNvSpPr/>
          <p:nvPr/>
        </p:nvSpPr>
        <p:spPr>
          <a:xfrm>
            <a:off x="6005610" y="689383"/>
            <a:ext cx="195477" cy="195477"/>
          </a:xfrm>
          <a:prstGeom prst="rect">
            <a:avLst/>
          </a:prstGeom>
          <a:blipFill>
            <a:blip/>
            <a:stretch>
              <a:fillRect/>
            </a:stretch>
          </a:blipFill>
        </p:spPr>
        <p:txBody>
          <a:bodyPr wrap="square" lIns="0" tIns="0" rIns="0" bIns="0" rtlCol="0"/>
          <a:lstStyle/>
          <a:p>
            <a:endParaRPr sz="1540"/>
          </a:p>
        </p:txBody>
      </p:sp>
      <p:sp>
        <p:nvSpPr>
          <p:cNvPr id="25" name="object 25"/>
          <p:cNvSpPr/>
          <p:nvPr/>
        </p:nvSpPr>
        <p:spPr>
          <a:xfrm>
            <a:off x="5984118" y="668962"/>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26" name="object 26"/>
          <p:cNvSpPr/>
          <p:nvPr/>
        </p:nvSpPr>
        <p:spPr>
          <a:xfrm>
            <a:off x="5419177" y="1797088"/>
            <a:ext cx="195477" cy="195477"/>
          </a:xfrm>
          <a:prstGeom prst="rect">
            <a:avLst/>
          </a:prstGeom>
          <a:blipFill>
            <a:blip/>
            <a:stretch>
              <a:fillRect/>
            </a:stretch>
          </a:blipFill>
        </p:spPr>
        <p:txBody>
          <a:bodyPr wrap="square" lIns="0" tIns="0" rIns="0" bIns="0" rtlCol="0"/>
          <a:lstStyle/>
          <a:p>
            <a:endParaRPr sz="1540"/>
          </a:p>
        </p:txBody>
      </p:sp>
      <p:sp>
        <p:nvSpPr>
          <p:cNvPr id="27" name="object 27"/>
          <p:cNvSpPr/>
          <p:nvPr/>
        </p:nvSpPr>
        <p:spPr>
          <a:xfrm>
            <a:off x="5397685" y="1776668"/>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8" y="207569"/>
                </a:lnTo>
                <a:lnTo>
                  <a:pt x="41961" y="238256"/>
                </a:lnTo>
                <a:lnTo>
                  <a:pt x="51054" y="245202"/>
                </a:lnTo>
                <a:lnTo>
                  <a:pt x="51053" y="129037"/>
                </a:lnTo>
                <a:lnTo>
                  <a:pt x="65830" y="89195"/>
                </a:lnTo>
                <a:lnTo>
                  <a:pt x="92127" y="63195"/>
                </a:lnTo>
                <a:lnTo>
                  <a:pt x="125149" y="50853"/>
                </a:lnTo>
                <a:lnTo>
                  <a:pt x="160102" y="51984"/>
                </a:lnTo>
                <a:lnTo>
                  <a:pt x="192191" y="66404"/>
                </a:lnTo>
                <a:lnTo>
                  <a:pt x="216622" y="93928"/>
                </a:lnTo>
                <a:lnTo>
                  <a:pt x="228600" y="134371"/>
                </a:lnTo>
                <a:lnTo>
                  <a:pt x="228600" y="246058"/>
                </a:lnTo>
                <a:lnTo>
                  <a:pt x="232742" y="243240"/>
                </a:lnTo>
                <a:lnTo>
                  <a:pt x="256218" y="215792"/>
                </a:lnTo>
                <a:lnTo>
                  <a:pt x="272463" y="180716"/>
                </a:lnTo>
                <a:lnTo>
                  <a:pt x="279654" y="138181"/>
                </a:lnTo>
                <a:close/>
              </a:path>
              <a:path w="280034" h="278130">
                <a:moveTo>
                  <a:pt x="228600" y="246058"/>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2"/>
                </a:lnTo>
                <a:lnTo>
                  <a:pt x="70597" y="260132"/>
                </a:lnTo>
                <a:lnTo>
                  <a:pt x="102925" y="273363"/>
                </a:lnTo>
                <a:lnTo>
                  <a:pt x="137125" y="278121"/>
                </a:lnTo>
                <a:lnTo>
                  <a:pt x="171374" y="274573"/>
                </a:lnTo>
                <a:lnTo>
                  <a:pt x="203854" y="262890"/>
                </a:lnTo>
                <a:lnTo>
                  <a:pt x="228600" y="246058"/>
                </a:lnTo>
                <a:close/>
              </a:path>
            </a:pathLst>
          </a:custGeom>
          <a:solidFill>
            <a:srgbClr val="FF0000"/>
          </a:solidFill>
        </p:spPr>
        <p:txBody>
          <a:bodyPr wrap="square" lIns="0" tIns="0" rIns="0" bIns="0" rtlCol="0"/>
          <a:lstStyle/>
          <a:p>
            <a:endParaRPr sz="1540"/>
          </a:p>
        </p:txBody>
      </p:sp>
      <p:sp>
        <p:nvSpPr>
          <p:cNvPr id="28" name="object 28"/>
          <p:cNvSpPr/>
          <p:nvPr/>
        </p:nvSpPr>
        <p:spPr>
          <a:xfrm>
            <a:off x="5223710" y="1666770"/>
            <a:ext cx="195477" cy="195477"/>
          </a:xfrm>
          <a:prstGeom prst="rect">
            <a:avLst/>
          </a:prstGeom>
          <a:blipFill>
            <a:blip/>
            <a:stretch>
              <a:fillRect/>
            </a:stretch>
          </a:blipFill>
        </p:spPr>
        <p:txBody>
          <a:bodyPr wrap="square" lIns="0" tIns="0" rIns="0" bIns="0" rtlCol="0"/>
          <a:lstStyle/>
          <a:p>
            <a:endParaRPr sz="1540"/>
          </a:p>
        </p:txBody>
      </p:sp>
      <p:sp>
        <p:nvSpPr>
          <p:cNvPr id="29" name="object 29"/>
          <p:cNvSpPr/>
          <p:nvPr/>
        </p:nvSpPr>
        <p:spPr>
          <a:xfrm>
            <a:off x="5202208" y="1646349"/>
            <a:ext cx="239460" cy="237831"/>
          </a:xfrm>
          <a:custGeom>
            <a:avLst/>
            <a:gdLst/>
            <a:ahLst/>
            <a:cxnLst/>
            <a:rect l="l" t="t" r="r" b="b"/>
            <a:pathLst>
              <a:path w="280035"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30" name="object 30"/>
          <p:cNvSpPr/>
          <p:nvPr/>
        </p:nvSpPr>
        <p:spPr>
          <a:xfrm>
            <a:off x="6461724" y="689383"/>
            <a:ext cx="195477" cy="195477"/>
          </a:xfrm>
          <a:prstGeom prst="rect">
            <a:avLst/>
          </a:prstGeom>
          <a:blipFill>
            <a:blip/>
            <a:stretch>
              <a:fillRect/>
            </a:stretch>
          </a:blipFill>
        </p:spPr>
        <p:txBody>
          <a:bodyPr wrap="square" lIns="0" tIns="0" rIns="0" bIns="0" rtlCol="0"/>
          <a:lstStyle/>
          <a:p>
            <a:endParaRPr sz="1540"/>
          </a:p>
        </p:txBody>
      </p:sp>
      <p:sp>
        <p:nvSpPr>
          <p:cNvPr id="31" name="object 31"/>
          <p:cNvSpPr/>
          <p:nvPr/>
        </p:nvSpPr>
        <p:spPr>
          <a:xfrm>
            <a:off x="6440232" y="668962"/>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32" name="object 32"/>
          <p:cNvSpPr/>
          <p:nvPr/>
        </p:nvSpPr>
        <p:spPr>
          <a:xfrm>
            <a:off x="6005610" y="1340975"/>
            <a:ext cx="195477" cy="195477"/>
          </a:xfrm>
          <a:prstGeom prst="rect">
            <a:avLst/>
          </a:prstGeom>
          <a:blipFill>
            <a:blip/>
            <a:stretch>
              <a:fillRect/>
            </a:stretch>
          </a:blipFill>
        </p:spPr>
        <p:txBody>
          <a:bodyPr wrap="square" lIns="0" tIns="0" rIns="0" bIns="0" rtlCol="0"/>
          <a:lstStyle/>
          <a:p>
            <a:endParaRPr sz="1540"/>
          </a:p>
        </p:txBody>
      </p:sp>
      <p:sp>
        <p:nvSpPr>
          <p:cNvPr id="33" name="object 33"/>
          <p:cNvSpPr/>
          <p:nvPr/>
        </p:nvSpPr>
        <p:spPr>
          <a:xfrm>
            <a:off x="5984118" y="1320554"/>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34" name="object 34"/>
          <p:cNvSpPr/>
          <p:nvPr/>
        </p:nvSpPr>
        <p:spPr>
          <a:xfrm>
            <a:off x="6396565" y="1015179"/>
            <a:ext cx="195477" cy="195477"/>
          </a:xfrm>
          <a:prstGeom prst="rect">
            <a:avLst/>
          </a:prstGeom>
          <a:blipFill>
            <a:blip/>
            <a:stretch>
              <a:fillRect/>
            </a:stretch>
          </a:blipFill>
        </p:spPr>
        <p:txBody>
          <a:bodyPr wrap="square" lIns="0" tIns="0" rIns="0" bIns="0" rtlCol="0"/>
          <a:lstStyle/>
          <a:p>
            <a:endParaRPr sz="1540"/>
          </a:p>
        </p:txBody>
      </p:sp>
      <p:sp>
        <p:nvSpPr>
          <p:cNvPr id="35" name="object 35"/>
          <p:cNvSpPr/>
          <p:nvPr/>
        </p:nvSpPr>
        <p:spPr>
          <a:xfrm>
            <a:off x="6375072" y="994758"/>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36" name="object 36"/>
          <p:cNvSpPr/>
          <p:nvPr/>
        </p:nvSpPr>
        <p:spPr>
          <a:xfrm>
            <a:off x="4246323" y="884860"/>
            <a:ext cx="195477" cy="195477"/>
          </a:xfrm>
          <a:prstGeom prst="rect">
            <a:avLst/>
          </a:prstGeom>
          <a:blipFill>
            <a:blip/>
            <a:stretch>
              <a:fillRect/>
            </a:stretch>
          </a:blipFill>
        </p:spPr>
        <p:txBody>
          <a:bodyPr wrap="square" lIns="0" tIns="0" rIns="0" bIns="0" rtlCol="0"/>
          <a:lstStyle/>
          <a:p>
            <a:endParaRPr sz="1540"/>
          </a:p>
        </p:txBody>
      </p:sp>
      <p:sp>
        <p:nvSpPr>
          <p:cNvPr id="37" name="object 37"/>
          <p:cNvSpPr/>
          <p:nvPr/>
        </p:nvSpPr>
        <p:spPr>
          <a:xfrm>
            <a:off x="4224821" y="864440"/>
            <a:ext cx="239460" cy="237831"/>
          </a:xfrm>
          <a:custGeom>
            <a:avLst/>
            <a:gdLst/>
            <a:ahLst/>
            <a:cxnLst/>
            <a:rect l="l" t="t" r="r" b="b"/>
            <a:pathLst>
              <a:path w="280035"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38" name="object 38"/>
          <p:cNvSpPr/>
          <p:nvPr/>
        </p:nvSpPr>
        <p:spPr>
          <a:xfrm>
            <a:off x="5614655" y="3035113"/>
            <a:ext cx="195477" cy="195477"/>
          </a:xfrm>
          <a:prstGeom prst="rect">
            <a:avLst/>
          </a:prstGeom>
          <a:blipFill>
            <a:blip/>
            <a:stretch>
              <a:fillRect/>
            </a:stretch>
          </a:blipFill>
        </p:spPr>
        <p:txBody>
          <a:bodyPr wrap="square" lIns="0" tIns="0" rIns="0" bIns="0" rtlCol="0"/>
          <a:lstStyle/>
          <a:p>
            <a:endParaRPr sz="1540"/>
          </a:p>
        </p:txBody>
      </p:sp>
      <p:sp>
        <p:nvSpPr>
          <p:cNvPr id="39" name="object 39"/>
          <p:cNvSpPr/>
          <p:nvPr/>
        </p:nvSpPr>
        <p:spPr>
          <a:xfrm>
            <a:off x="5593163" y="3014691"/>
            <a:ext cx="239460" cy="237831"/>
          </a:xfrm>
          <a:custGeom>
            <a:avLst/>
            <a:gdLst/>
            <a:ahLst/>
            <a:cxnLst/>
            <a:rect l="l" t="t" r="r" b="b"/>
            <a:pathLst>
              <a:path w="280034" h="278129">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29">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40" name="object 40"/>
          <p:cNvSpPr/>
          <p:nvPr/>
        </p:nvSpPr>
        <p:spPr>
          <a:xfrm>
            <a:off x="5354018" y="3491227"/>
            <a:ext cx="195477" cy="195477"/>
          </a:xfrm>
          <a:prstGeom prst="rect">
            <a:avLst/>
          </a:prstGeom>
          <a:blipFill>
            <a:blip/>
            <a:stretch>
              <a:fillRect/>
            </a:stretch>
          </a:blipFill>
        </p:spPr>
        <p:txBody>
          <a:bodyPr wrap="square" lIns="0" tIns="0" rIns="0" bIns="0" rtlCol="0"/>
          <a:lstStyle/>
          <a:p>
            <a:endParaRPr sz="1540"/>
          </a:p>
        </p:txBody>
      </p:sp>
      <p:sp>
        <p:nvSpPr>
          <p:cNvPr id="41" name="object 41"/>
          <p:cNvSpPr/>
          <p:nvPr/>
        </p:nvSpPr>
        <p:spPr>
          <a:xfrm>
            <a:off x="5332526" y="3470805"/>
            <a:ext cx="239460" cy="237831"/>
          </a:xfrm>
          <a:custGeom>
            <a:avLst/>
            <a:gdLst/>
            <a:ahLst/>
            <a:cxnLst/>
            <a:rect l="l" t="t" r="r" b="b"/>
            <a:pathLst>
              <a:path w="280034" h="278129">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8" y="207569"/>
                </a:lnTo>
                <a:lnTo>
                  <a:pt x="41961" y="238256"/>
                </a:lnTo>
                <a:lnTo>
                  <a:pt x="51054" y="245202"/>
                </a:lnTo>
                <a:lnTo>
                  <a:pt x="51053" y="129037"/>
                </a:lnTo>
                <a:lnTo>
                  <a:pt x="65830" y="89195"/>
                </a:lnTo>
                <a:lnTo>
                  <a:pt x="92127" y="63195"/>
                </a:lnTo>
                <a:lnTo>
                  <a:pt x="125149" y="50853"/>
                </a:lnTo>
                <a:lnTo>
                  <a:pt x="160102" y="51984"/>
                </a:lnTo>
                <a:lnTo>
                  <a:pt x="192191" y="66404"/>
                </a:lnTo>
                <a:lnTo>
                  <a:pt x="216622" y="93928"/>
                </a:lnTo>
                <a:lnTo>
                  <a:pt x="228600" y="134371"/>
                </a:lnTo>
                <a:lnTo>
                  <a:pt x="228600" y="246058"/>
                </a:lnTo>
                <a:lnTo>
                  <a:pt x="232742" y="243240"/>
                </a:lnTo>
                <a:lnTo>
                  <a:pt x="256218" y="215792"/>
                </a:lnTo>
                <a:lnTo>
                  <a:pt x="272463" y="180716"/>
                </a:lnTo>
                <a:lnTo>
                  <a:pt x="279654" y="138181"/>
                </a:lnTo>
                <a:close/>
              </a:path>
              <a:path w="280034" h="278129">
                <a:moveTo>
                  <a:pt x="228600" y="246058"/>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2"/>
                </a:lnTo>
                <a:lnTo>
                  <a:pt x="70597" y="260132"/>
                </a:lnTo>
                <a:lnTo>
                  <a:pt x="102925" y="273363"/>
                </a:lnTo>
                <a:lnTo>
                  <a:pt x="137125" y="278121"/>
                </a:lnTo>
                <a:lnTo>
                  <a:pt x="171374" y="274573"/>
                </a:lnTo>
                <a:lnTo>
                  <a:pt x="203854" y="262890"/>
                </a:lnTo>
                <a:lnTo>
                  <a:pt x="228600" y="246058"/>
                </a:lnTo>
                <a:close/>
              </a:path>
            </a:pathLst>
          </a:custGeom>
          <a:solidFill>
            <a:srgbClr val="FF0000"/>
          </a:solidFill>
        </p:spPr>
        <p:txBody>
          <a:bodyPr wrap="square" lIns="0" tIns="0" rIns="0" bIns="0" rtlCol="0"/>
          <a:lstStyle/>
          <a:p>
            <a:endParaRPr sz="1540"/>
          </a:p>
        </p:txBody>
      </p:sp>
      <p:sp>
        <p:nvSpPr>
          <p:cNvPr id="42" name="object 42"/>
          <p:cNvSpPr/>
          <p:nvPr/>
        </p:nvSpPr>
        <p:spPr>
          <a:xfrm>
            <a:off x="4572119" y="1145498"/>
            <a:ext cx="195477" cy="195477"/>
          </a:xfrm>
          <a:prstGeom prst="rect">
            <a:avLst/>
          </a:prstGeom>
          <a:blipFill>
            <a:blip/>
            <a:stretch>
              <a:fillRect/>
            </a:stretch>
          </a:blipFill>
        </p:spPr>
        <p:txBody>
          <a:bodyPr wrap="square" lIns="0" tIns="0" rIns="0" bIns="0" rtlCol="0"/>
          <a:lstStyle/>
          <a:p>
            <a:endParaRPr sz="1540"/>
          </a:p>
        </p:txBody>
      </p:sp>
      <p:sp>
        <p:nvSpPr>
          <p:cNvPr id="43" name="object 43"/>
          <p:cNvSpPr/>
          <p:nvPr/>
        </p:nvSpPr>
        <p:spPr>
          <a:xfrm>
            <a:off x="4550616" y="1125076"/>
            <a:ext cx="239460" cy="237831"/>
          </a:xfrm>
          <a:custGeom>
            <a:avLst/>
            <a:gdLst/>
            <a:ahLst/>
            <a:cxnLst/>
            <a:rect l="l" t="t" r="r" b="b"/>
            <a:pathLst>
              <a:path w="280035"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44" name="object 44"/>
          <p:cNvSpPr/>
          <p:nvPr/>
        </p:nvSpPr>
        <p:spPr>
          <a:xfrm>
            <a:off x="5419177" y="2188043"/>
            <a:ext cx="195477" cy="195477"/>
          </a:xfrm>
          <a:prstGeom prst="rect">
            <a:avLst/>
          </a:prstGeom>
          <a:blipFill>
            <a:blip/>
            <a:stretch>
              <a:fillRect/>
            </a:stretch>
          </a:blipFill>
        </p:spPr>
        <p:txBody>
          <a:bodyPr wrap="square" lIns="0" tIns="0" rIns="0" bIns="0" rtlCol="0"/>
          <a:lstStyle/>
          <a:p>
            <a:endParaRPr sz="1540"/>
          </a:p>
        </p:txBody>
      </p:sp>
      <p:sp>
        <p:nvSpPr>
          <p:cNvPr id="45" name="object 45"/>
          <p:cNvSpPr/>
          <p:nvPr/>
        </p:nvSpPr>
        <p:spPr>
          <a:xfrm>
            <a:off x="5397685" y="2167622"/>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8" y="207569"/>
                </a:lnTo>
                <a:lnTo>
                  <a:pt x="41961" y="238257"/>
                </a:lnTo>
                <a:lnTo>
                  <a:pt x="51054" y="245203"/>
                </a:lnTo>
                <a:lnTo>
                  <a:pt x="51053" y="129037"/>
                </a:lnTo>
                <a:lnTo>
                  <a:pt x="65830" y="89195"/>
                </a:lnTo>
                <a:lnTo>
                  <a:pt x="92127" y="63195"/>
                </a:lnTo>
                <a:lnTo>
                  <a:pt x="125149" y="50853"/>
                </a:lnTo>
                <a:lnTo>
                  <a:pt x="160102" y="51984"/>
                </a:lnTo>
                <a:lnTo>
                  <a:pt x="192191" y="66404"/>
                </a:lnTo>
                <a:lnTo>
                  <a:pt x="216622" y="93928"/>
                </a:lnTo>
                <a:lnTo>
                  <a:pt x="228600" y="134371"/>
                </a:lnTo>
                <a:lnTo>
                  <a:pt x="228600" y="246063"/>
                </a:lnTo>
                <a:lnTo>
                  <a:pt x="232742" y="243245"/>
                </a:lnTo>
                <a:lnTo>
                  <a:pt x="256218" y="215797"/>
                </a:lnTo>
                <a:lnTo>
                  <a:pt x="272463" y="180719"/>
                </a:lnTo>
                <a:lnTo>
                  <a:pt x="279654" y="138181"/>
                </a:lnTo>
                <a:close/>
              </a:path>
              <a:path w="280034" h="278130">
                <a:moveTo>
                  <a:pt x="228600" y="246063"/>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3"/>
                </a:lnTo>
                <a:lnTo>
                  <a:pt x="70597" y="260134"/>
                </a:lnTo>
                <a:lnTo>
                  <a:pt x="102925" y="273367"/>
                </a:lnTo>
                <a:lnTo>
                  <a:pt x="137125" y="278125"/>
                </a:lnTo>
                <a:lnTo>
                  <a:pt x="171374" y="274579"/>
                </a:lnTo>
                <a:lnTo>
                  <a:pt x="203854" y="262896"/>
                </a:lnTo>
                <a:lnTo>
                  <a:pt x="228600" y="246063"/>
                </a:lnTo>
                <a:close/>
              </a:path>
            </a:pathLst>
          </a:custGeom>
          <a:solidFill>
            <a:srgbClr val="FF0000"/>
          </a:solidFill>
        </p:spPr>
        <p:txBody>
          <a:bodyPr wrap="square" lIns="0" tIns="0" rIns="0" bIns="0" rtlCol="0"/>
          <a:lstStyle/>
          <a:p>
            <a:endParaRPr sz="1540"/>
          </a:p>
        </p:txBody>
      </p:sp>
      <p:sp>
        <p:nvSpPr>
          <p:cNvPr id="46" name="object 46"/>
          <p:cNvSpPr/>
          <p:nvPr/>
        </p:nvSpPr>
        <p:spPr>
          <a:xfrm>
            <a:off x="4897915" y="1927407"/>
            <a:ext cx="195477" cy="195477"/>
          </a:xfrm>
          <a:prstGeom prst="rect">
            <a:avLst/>
          </a:prstGeom>
          <a:blipFill>
            <a:blip/>
            <a:stretch>
              <a:fillRect/>
            </a:stretch>
          </a:blipFill>
        </p:spPr>
        <p:txBody>
          <a:bodyPr wrap="square" lIns="0" tIns="0" rIns="0" bIns="0" rtlCol="0"/>
          <a:lstStyle/>
          <a:p>
            <a:endParaRPr sz="1540"/>
          </a:p>
        </p:txBody>
      </p:sp>
      <p:sp>
        <p:nvSpPr>
          <p:cNvPr id="47" name="object 47"/>
          <p:cNvSpPr/>
          <p:nvPr/>
        </p:nvSpPr>
        <p:spPr>
          <a:xfrm>
            <a:off x="5419177" y="2188043"/>
            <a:ext cx="195477" cy="195477"/>
          </a:xfrm>
          <a:prstGeom prst="rect">
            <a:avLst/>
          </a:prstGeom>
          <a:blipFill>
            <a:blip/>
            <a:stretch>
              <a:fillRect/>
            </a:stretch>
          </a:blipFill>
        </p:spPr>
        <p:txBody>
          <a:bodyPr wrap="square" lIns="0" tIns="0" rIns="0" bIns="0" rtlCol="0"/>
          <a:lstStyle/>
          <a:p>
            <a:endParaRPr sz="1540"/>
          </a:p>
        </p:txBody>
      </p:sp>
      <p:sp>
        <p:nvSpPr>
          <p:cNvPr id="49" name="object 49"/>
          <p:cNvSpPr/>
          <p:nvPr/>
        </p:nvSpPr>
        <p:spPr>
          <a:xfrm>
            <a:off x="3780435" y="1322078"/>
            <a:ext cx="3669546" cy="1993327"/>
          </a:xfrm>
          <a:custGeom>
            <a:avLst/>
            <a:gdLst/>
            <a:ahLst/>
            <a:cxnLst/>
            <a:rect l="l" t="t" r="r" b="b"/>
            <a:pathLst>
              <a:path w="4291330" h="2331085">
                <a:moveTo>
                  <a:pt x="4290822" y="2285999"/>
                </a:moveTo>
                <a:lnTo>
                  <a:pt x="23622" y="0"/>
                </a:lnTo>
                <a:lnTo>
                  <a:pt x="0" y="44958"/>
                </a:lnTo>
                <a:lnTo>
                  <a:pt x="4267200" y="2330957"/>
                </a:lnTo>
                <a:lnTo>
                  <a:pt x="4290822" y="2285999"/>
                </a:lnTo>
                <a:close/>
              </a:path>
            </a:pathLst>
          </a:custGeom>
          <a:solidFill>
            <a:srgbClr val="000000"/>
          </a:solidFill>
        </p:spPr>
        <p:txBody>
          <a:bodyPr wrap="square" lIns="0" tIns="0" rIns="0" bIns="0" rtlCol="0"/>
          <a:lstStyle/>
          <a:p>
            <a:endParaRPr sz="1540"/>
          </a:p>
        </p:txBody>
      </p:sp>
      <p:sp>
        <p:nvSpPr>
          <p:cNvPr id="50" name="object 50"/>
          <p:cNvSpPr/>
          <p:nvPr/>
        </p:nvSpPr>
        <p:spPr>
          <a:xfrm>
            <a:off x="782463" y="4630208"/>
            <a:ext cx="7384703" cy="341543"/>
          </a:xfrm>
          <a:custGeom>
            <a:avLst/>
            <a:gdLst/>
            <a:ahLst/>
            <a:cxnLst/>
            <a:rect l="l" t="t" r="r" b="b"/>
            <a:pathLst>
              <a:path w="8636000" h="399414">
                <a:moveTo>
                  <a:pt x="8635746" y="399288"/>
                </a:moveTo>
                <a:lnTo>
                  <a:pt x="8635746" y="0"/>
                </a:lnTo>
                <a:lnTo>
                  <a:pt x="0" y="0"/>
                </a:lnTo>
                <a:lnTo>
                  <a:pt x="0" y="399288"/>
                </a:lnTo>
                <a:lnTo>
                  <a:pt x="12191" y="399288"/>
                </a:lnTo>
                <a:lnTo>
                  <a:pt x="12191" y="25146"/>
                </a:lnTo>
                <a:lnTo>
                  <a:pt x="25146" y="12954"/>
                </a:lnTo>
                <a:lnTo>
                  <a:pt x="25146" y="25146"/>
                </a:lnTo>
                <a:lnTo>
                  <a:pt x="8610600" y="25145"/>
                </a:lnTo>
                <a:lnTo>
                  <a:pt x="8610600" y="12953"/>
                </a:lnTo>
                <a:lnTo>
                  <a:pt x="8622779" y="25145"/>
                </a:lnTo>
                <a:lnTo>
                  <a:pt x="8622779" y="399288"/>
                </a:lnTo>
                <a:lnTo>
                  <a:pt x="8635746" y="399288"/>
                </a:lnTo>
                <a:close/>
              </a:path>
              <a:path w="8636000" h="399414">
                <a:moveTo>
                  <a:pt x="25146" y="25146"/>
                </a:moveTo>
                <a:lnTo>
                  <a:pt x="25146" y="12954"/>
                </a:lnTo>
                <a:lnTo>
                  <a:pt x="12191" y="25146"/>
                </a:lnTo>
                <a:lnTo>
                  <a:pt x="25146" y="25146"/>
                </a:lnTo>
                <a:close/>
              </a:path>
              <a:path w="8636000" h="399414">
                <a:moveTo>
                  <a:pt x="25146" y="374142"/>
                </a:moveTo>
                <a:lnTo>
                  <a:pt x="25146" y="25146"/>
                </a:lnTo>
                <a:lnTo>
                  <a:pt x="12191" y="25146"/>
                </a:lnTo>
                <a:lnTo>
                  <a:pt x="12191" y="374142"/>
                </a:lnTo>
                <a:lnTo>
                  <a:pt x="25146" y="374142"/>
                </a:lnTo>
                <a:close/>
              </a:path>
              <a:path w="8636000" h="399414">
                <a:moveTo>
                  <a:pt x="8622779" y="374141"/>
                </a:moveTo>
                <a:lnTo>
                  <a:pt x="12191" y="374142"/>
                </a:lnTo>
                <a:lnTo>
                  <a:pt x="25146" y="386334"/>
                </a:lnTo>
                <a:lnTo>
                  <a:pt x="25146" y="399288"/>
                </a:lnTo>
                <a:lnTo>
                  <a:pt x="8610600" y="399288"/>
                </a:lnTo>
                <a:lnTo>
                  <a:pt x="8610600" y="386333"/>
                </a:lnTo>
                <a:lnTo>
                  <a:pt x="8622779" y="374141"/>
                </a:lnTo>
                <a:close/>
              </a:path>
              <a:path w="8636000" h="399414">
                <a:moveTo>
                  <a:pt x="25146" y="399288"/>
                </a:moveTo>
                <a:lnTo>
                  <a:pt x="25146" y="386334"/>
                </a:lnTo>
                <a:lnTo>
                  <a:pt x="12191" y="374142"/>
                </a:lnTo>
                <a:lnTo>
                  <a:pt x="12191" y="399288"/>
                </a:lnTo>
                <a:lnTo>
                  <a:pt x="25146" y="399288"/>
                </a:lnTo>
                <a:close/>
              </a:path>
              <a:path w="8636000" h="399414">
                <a:moveTo>
                  <a:pt x="8622779" y="25145"/>
                </a:moveTo>
                <a:lnTo>
                  <a:pt x="8610600" y="12953"/>
                </a:lnTo>
                <a:lnTo>
                  <a:pt x="8610600" y="25145"/>
                </a:lnTo>
                <a:lnTo>
                  <a:pt x="8622779" y="25145"/>
                </a:lnTo>
                <a:close/>
              </a:path>
              <a:path w="8636000" h="399414">
                <a:moveTo>
                  <a:pt x="8622779" y="374141"/>
                </a:moveTo>
                <a:lnTo>
                  <a:pt x="8622779" y="25145"/>
                </a:lnTo>
                <a:lnTo>
                  <a:pt x="8610600" y="25145"/>
                </a:lnTo>
                <a:lnTo>
                  <a:pt x="8610600" y="374141"/>
                </a:lnTo>
                <a:lnTo>
                  <a:pt x="8622779" y="374141"/>
                </a:lnTo>
                <a:close/>
              </a:path>
              <a:path w="8636000" h="399414">
                <a:moveTo>
                  <a:pt x="8622779" y="399288"/>
                </a:moveTo>
                <a:lnTo>
                  <a:pt x="8622779" y="374141"/>
                </a:lnTo>
                <a:lnTo>
                  <a:pt x="8610600" y="386333"/>
                </a:lnTo>
                <a:lnTo>
                  <a:pt x="8610600" y="399288"/>
                </a:lnTo>
                <a:lnTo>
                  <a:pt x="8622779" y="399288"/>
                </a:lnTo>
                <a:close/>
              </a:path>
            </a:pathLst>
          </a:custGeom>
          <a:solidFill>
            <a:srgbClr val="FF0000"/>
          </a:solidFill>
        </p:spPr>
        <p:txBody>
          <a:bodyPr wrap="square" lIns="0" tIns="0" rIns="0" bIns="0" rtlCol="0"/>
          <a:lstStyle/>
          <a:p>
            <a:endParaRPr sz="1540"/>
          </a:p>
        </p:txBody>
      </p:sp>
      <p:sp>
        <p:nvSpPr>
          <p:cNvPr id="51" name="object 51"/>
          <p:cNvSpPr txBox="1"/>
          <p:nvPr/>
        </p:nvSpPr>
        <p:spPr>
          <a:xfrm>
            <a:off x="860171" y="3825959"/>
            <a:ext cx="7190312" cy="1936115"/>
          </a:xfrm>
          <a:prstGeom prst="rect">
            <a:avLst/>
          </a:prstGeom>
        </p:spPr>
        <p:txBody>
          <a:bodyPr vert="horz" wrap="square" lIns="0" tIns="153123" rIns="0" bIns="0" rtlCol="0">
            <a:spAutoFit/>
          </a:bodyPr>
          <a:lstStyle/>
          <a:p>
            <a:pPr marL="12700">
              <a:lnSpc>
                <a:spcPct val="100000"/>
              </a:lnSpc>
              <a:spcBef>
                <a:spcPts val="1410"/>
              </a:spcBef>
            </a:pPr>
            <a:r>
              <a:rPr sz="2050" spc="-5" dirty="0">
                <a:latin typeface="Arial" panose="020B0604020202020204"/>
                <a:cs typeface="Arial" panose="020B0604020202020204"/>
              </a:rPr>
              <a:t>Algorithm:</a:t>
            </a:r>
            <a:endParaRPr sz="2050">
              <a:latin typeface="Arial" panose="020B0604020202020204"/>
              <a:cs typeface="Arial" panose="020B0604020202020204"/>
            </a:endParaRPr>
          </a:p>
          <a:p>
            <a:pPr marL="425450" indent="-413385">
              <a:lnSpc>
                <a:spcPct val="100000"/>
              </a:lnSpc>
              <a:spcBef>
                <a:spcPts val="1090"/>
              </a:spcBef>
              <a:buFont typeface="Arial" panose="020B0604020202020204"/>
              <a:buAutoNum type="arabicPeriod"/>
              <a:tabLst>
                <a:tab pos="425450" algn="l"/>
                <a:tab pos="425450" algn="l"/>
              </a:tabLst>
            </a:pPr>
            <a:r>
              <a:rPr sz="1710" b="1" spc="-5" dirty="0">
                <a:latin typeface="Arial" panose="020B0604020202020204"/>
                <a:cs typeface="Arial" panose="020B0604020202020204"/>
              </a:rPr>
              <a:t>Sample </a:t>
            </a:r>
            <a:r>
              <a:rPr sz="1710" spc="-10" dirty="0">
                <a:latin typeface="Arial" panose="020B0604020202020204"/>
                <a:cs typeface="Arial" panose="020B0604020202020204"/>
              </a:rPr>
              <a:t>(randomly) </a:t>
            </a:r>
            <a:r>
              <a:rPr sz="1710" spc="-5" dirty="0">
                <a:latin typeface="Arial" panose="020B0604020202020204"/>
                <a:cs typeface="Arial" panose="020B0604020202020204"/>
              </a:rPr>
              <a:t>the </a:t>
            </a:r>
            <a:r>
              <a:rPr sz="1710" spc="-10" dirty="0">
                <a:latin typeface="Arial" panose="020B0604020202020204"/>
                <a:cs typeface="Arial" panose="020B0604020202020204"/>
              </a:rPr>
              <a:t>number </a:t>
            </a:r>
            <a:r>
              <a:rPr sz="1710" spc="-5" dirty="0">
                <a:latin typeface="Arial" panose="020B0604020202020204"/>
                <a:cs typeface="Arial" panose="020B0604020202020204"/>
              </a:rPr>
              <a:t>of </a:t>
            </a:r>
            <a:r>
              <a:rPr sz="1710" spc="-10" dirty="0">
                <a:latin typeface="Arial" panose="020B0604020202020204"/>
                <a:cs typeface="Arial" panose="020B0604020202020204"/>
              </a:rPr>
              <a:t>points required </a:t>
            </a:r>
            <a:r>
              <a:rPr sz="1710" spc="-5" dirty="0">
                <a:latin typeface="Arial" panose="020B0604020202020204"/>
                <a:cs typeface="Arial" panose="020B0604020202020204"/>
              </a:rPr>
              <a:t>to fit the </a:t>
            </a:r>
            <a:r>
              <a:rPr sz="1710" spc="-10" dirty="0">
                <a:latin typeface="Arial" panose="020B0604020202020204"/>
                <a:cs typeface="Arial" panose="020B0604020202020204"/>
              </a:rPr>
              <a:t>model</a:t>
            </a:r>
            <a:r>
              <a:rPr sz="1710" spc="150" dirty="0">
                <a:latin typeface="Arial" panose="020B0604020202020204"/>
                <a:cs typeface="Arial" panose="020B0604020202020204"/>
              </a:rPr>
              <a:t> </a:t>
            </a:r>
            <a:r>
              <a:rPr sz="1710" spc="-10" dirty="0">
                <a:latin typeface="Arial" panose="020B0604020202020204"/>
                <a:cs typeface="Arial" panose="020B0604020202020204"/>
              </a:rPr>
              <a:t>(#=2)</a:t>
            </a:r>
            <a:endParaRPr sz="1710">
              <a:latin typeface="Arial" panose="020B0604020202020204"/>
              <a:cs typeface="Arial" panose="020B0604020202020204"/>
            </a:endParaRPr>
          </a:p>
          <a:p>
            <a:pPr marL="425450" indent="-413385">
              <a:lnSpc>
                <a:spcPct val="100000"/>
              </a:lnSpc>
              <a:buFont typeface="Arial" panose="020B0604020202020204"/>
              <a:buAutoNum type="arabicPeriod"/>
              <a:tabLst>
                <a:tab pos="425450" algn="l"/>
                <a:tab pos="425450" algn="l"/>
              </a:tabLst>
            </a:pPr>
            <a:r>
              <a:rPr sz="1710" b="1" spc="-10" dirty="0">
                <a:latin typeface="Arial" panose="020B0604020202020204"/>
                <a:cs typeface="Arial" panose="020B0604020202020204"/>
              </a:rPr>
              <a:t>Solve </a:t>
            </a:r>
            <a:r>
              <a:rPr sz="1710" spc="-5" dirty="0">
                <a:latin typeface="Arial" panose="020B0604020202020204"/>
                <a:cs typeface="Arial" panose="020B0604020202020204"/>
              </a:rPr>
              <a:t>for model </a:t>
            </a:r>
            <a:r>
              <a:rPr sz="1710" spc="-10" dirty="0">
                <a:latin typeface="Arial" panose="020B0604020202020204"/>
                <a:cs typeface="Arial" panose="020B0604020202020204"/>
              </a:rPr>
              <a:t>parameters </a:t>
            </a:r>
            <a:r>
              <a:rPr sz="1710" spc="-5" dirty="0">
                <a:latin typeface="Arial" panose="020B0604020202020204"/>
                <a:cs typeface="Arial" panose="020B0604020202020204"/>
              </a:rPr>
              <a:t>using</a:t>
            </a:r>
            <a:r>
              <a:rPr sz="1710" spc="15" dirty="0">
                <a:latin typeface="Arial" panose="020B0604020202020204"/>
                <a:cs typeface="Arial" panose="020B0604020202020204"/>
              </a:rPr>
              <a:t> </a:t>
            </a:r>
            <a:r>
              <a:rPr sz="1710" spc="-5" dirty="0">
                <a:latin typeface="Arial" panose="020B0604020202020204"/>
                <a:cs typeface="Arial" panose="020B0604020202020204"/>
              </a:rPr>
              <a:t>samples</a:t>
            </a:r>
            <a:endParaRPr sz="1710">
              <a:latin typeface="Arial" panose="020B0604020202020204"/>
              <a:cs typeface="Arial" panose="020B0604020202020204"/>
            </a:endParaRPr>
          </a:p>
          <a:p>
            <a:pPr marL="425450" indent="-413385">
              <a:lnSpc>
                <a:spcPct val="100000"/>
              </a:lnSpc>
              <a:buFont typeface="Arial" panose="020B0604020202020204"/>
              <a:buAutoNum type="arabicPeriod"/>
              <a:tabLst>
                <a:tab pos="425450" algn="l"/>
                <a:tab pos="425450" algn="l"/>
              </a:tabLst>
            </a:pPr>
            <a:r>
              <a:rPr sz="1710" b="1" spc="-10" dirty="0">
                <a:latin typeface="Arial" panose="020B0604020202020204"/>
                <a:cs typeface="Arial" panose="020B0604020202020204"/>
              </a:rPr>
              <a:t>Score </a:t>
            </a:r>
            <a:r>
              <a:rPr sz="1710" spc="-5" dirty="0">
                <a:latin typeface="Arial" panose="020B0604020202020204"/>
                <a:cs typeface="Arial" panose="020B0604020202020204"/>
              </a:rPr>
              <a:t>by the fraction of inliers within a </a:t>
            </a:r>
            <a:r>
              <a:rPr sz="1710" spc="-10" dirty="0">
                <a:latin typeface="Arial" panose="020B0604020202020204"/>
                <a:cs typeface="Arial" panose="020B0604020202020204"/>
              </a:rPr>
              <a:t>preset threshold </a:t>
            </a:r>
            <a:r>
              <a:rPr sz="1710" spc="-5" dirty="0">
                <a:latin typeface="Arial" panose="020B0604020202020204"/>
                <a:cs typeface="Arial" panose="020B0604020202020204"/>
              </a:rPr>
              <a:t>of the</a:t>
            </a:r>
            <a:r>
              <a:rPr sz="1710" spc="55" dirty="0">
                <a:latin typeface="Arial" panose="020B0604020202020204"/>
                <a:cs typeface="Arial" panose="020B0604020202020204"/>
              </a:rPr>
              <a:t> </a:t>
            </a:r>
            <a:r>
              <a:rPr sz="1710" spc="-10" dirty="0">
                <a:latin typeface="Arial" panose="020B0604020202020204"/>
                <a:cs typeface="Arial" panose="020B0604020202020204"/>
              </a:rPr>
              <a:t>model</a:t>
            </a:r>
            <a:endParaRPr sz="1710">
              <a:latin typeface="Arial" panose="020B0604020202020204"/>
              <a:cs typeface="Arial" panose="020B0604020202020204"/>
            </a:endParaRPr>
          </a:p>
          <a:p>
            <a:pPr>
              <a:lnSpc>
                <a:spcPct val="100000"/>
              </a:lnSpc>
              <a:spcBef>
                <a:spcPts val="40"/>
              </a:spcBef>
            </a:pPr>
            <a:endParaRPr sz="1755">
              <a:latin typeface="Times New Roman" panose="02020603050405020304"/>
              <a:cs typeface="Times New Roman" panose="02020603050405020304"/>
            </a:endParaRPr>
          </a:p>
          <a:p>
            <a:pPr marL="12700">
              <a:lnSpc>
                <a:spcPct val="100000"/>
              </a:lnSpc>
              <a:spcBef>
                <a:spcPts val="5"/>
              </a:spcBef>
            </a:pPr>
            <a:r>
              <a:rPr sz="1710" b="1" spc="-10" dirty="0">
                <a:latin typeface="Arial" panose="020B0604020202020204"/>
                <a:cs typeface="Arial" panose="020B0604020202020204"/>
              </a:rPr>
              <a:t>Repeat </a:t>
            </a:r>
            <a:r>
              <a:rPr sz="1710" spc="-5" dirty="0">
                <a:latin typeface="Arial" panose="020B0604020202020204"/>
                <a:cs typeface="Arial" panose="020B0604020202020204"/>
              </a:rPr>
              <a:t>1-3 until the best model is found with high</a:t>
            </a:r>
            <a:r>
              <a:rPr sz="1710" spc="50" dirty="0">
                <a:latin typeface="Arial" panose="020B0604020202020204"/>
                <a:cs typeface="Arial" panose="020B0604020202020204"/>
              </a:rPr>
              <a:t> </a:t>
            </a:r>
            <a:r>
              <a:rPr sz="1710" spc="-5" dirty="0">
                <a:latin typeface="Arial" panose="020B0604020202020204"/>
                <a:cs typeface="Arial" panose="020B0604020202020204"/>
              </a:rPr>
              <a:t>confidence</a:t>
            </a:r>
            <a:endParaRPr sz="1710">
              <a:latin typeface="Arial" panose="020B0604020202020204"/>
              <a:cs typeface="Arial" panose="020B0604020202020204"/>
            </a:endParaRPr>
          </a:p>
        </p:txBody>
      </p:sp>
      <p:sp>
        <p:nvSpPr>
          <p:cNvPr id="52" name="object 52"/>
          <p:cNvSpPr txBox="1"/>
          <p:nvPr/>
        </p:nvSpPr>
        <p:spPr>
          <a:xfrm>
            <a:off x="860214" y="1167868"/>
            <a:ext cx="2511342" cy="1017905"/>
          </a:xfrm>
          <a:prstGeom prst="rect">
            <a:avLst/>
          </a:prstGeom>
        </p:spPr>
        <p:txBody>
          <a:bodyPr vert="horz" wrap="square" lIns="0" tIns="10859" rIns="0" bIns="0" rtlCol="0">
            <a:spAutoFit/>
          </a:bodyPr>
          <a:lstStyle/>
          <a:p>
            <a:pPr marL="13335">
              <a:lnSpc>
                <a:spcPct val="100000"/>
              </a:lnSpc>
              <a:spcBef>
                <a:spcPts val="100"/>
              </a:spcBef>
            </a:pPr>
            <a:r>
              <a:rPr sz="1370" spc="-5" dirty="0">
                <a:latin typeface="Arial" panose="020B0604020202020204"/>
                <a:cs typeface="Arial" panose="020B0604020202020204"/>
              </a:rPr>
              <a:t>(</a:t>
            </a:r>
            <a:r>
              <a:rPr sz="1370" spc="-5" dirty="0">
                <a:solidFill>
                  <a:srgbClr val="FF0000"/>
                </a:solidFill>
                <a:latin typeface="Arial" panose="020B0604020202020204"/>
                <a:cs typeface="Arial" panose="020B0604020202020204"/>
              </a:rPr>
              <a:t>RAN</a:t>
            </a:r>
            <a:r>
              <a:rPr sz="1370" spc="-5" dirty="0">
                <a:latin typeface="Arial" panose="020B0604020202020204"/>
                <a:cs typeface="Arial" panose="020B0604020202020204"/>
              </a:rPr>
              <a:t>dom </a:t>
            </a:r>
            <a:r>
              <a:rPr sz="1370" spc="-5" dirty="0">
                <a:solidFill>
                  <a:srgbClr val="FF0000"/>
                </a:solidFill>
                <a:latin typeface="Arial" panose="020B0604020202020204"/>
                <a:cs typeface="Arial" panose="020B0604020202020204"/>
              </a:rPr>
              <a:t>SA</a:t>
            </a:r>
            <a:r>
              <a:rPr sz="1370" spc="-5" dirty="0">
                <a:latin typeface="Arial" panose="020B0604020202020204"/>
                <a:cs typeface="Arial" panose="020B0604020202020204"/>
              </a:rPr>
              <a:t>mple </a:t>
            </a:r>
            <a:r>
              <a:rPr sz="1370" spc="-5" dirty="0">
                <a:solidFill>
                  <a:srgbClr val="FF0000"/>
                </a:solidFill>
                <a:latin typeface="Arial" panose="020B0604020202020204"/>
                <a:cs typeface="Arial" panose="020B0604020202020204"/>
              </a:rPr>
              <a:t>C</a:t>
            </a:r>
            <a:r>
              <a:rPr sz="1370" spc="-5" dirty="0">
                <a:latin typeface="Arial" panose="020B0604020202020204"/>
                <a:cs typeface="Arial" panose="020B0604020202020204"/>
              </a:rPr>
              <a:t>onsensus)</a:t>
            </a:r>
            <a:r>
              <a:rPr sz="1370" spc="-50" dirty="0">
                <a:latin typeface="Arial" panose="020B0604020202020204"/>
                <a:cs typeface="Arial" panose="020B0604020202020204"/>
              </a:rPr>
              <a:t> </a:t>
            </a:r>
            <a:r>
              <a:rPr sz="1370" dirty="0">
                <a:latin typeface="Arial" panose="020B0604020202020204"/>
                <a:cs typeface="Arial" panose="020B0604020202020204"/>
              </a:rPr>
              <a:t>:</a:t>
            </a:r>
            <a:endParaRPr sz="1370">
              <a:latin typeface="Arial" panose="020B0604020202020204"/>
              <a:cs typeface="Arial" panose="020B0604020202020204"/>
            </a:endParaRPr>
          </a:p>
          <a:p>
            <a:pPr>
              <a:lnSpc>
                <a:spcPct val="100000"/>
              </a:lnSpc>
              <a:spcBef>
                <a:spcPts val="25"/>
              </a:spcBef>
            </a:pPr>
            <a:endParaRPr sz="1240">
              <a:latin typeface="Times New Roman" panose="02020603050405020304"/>
              <a:cs typeface="Times New Roman" panose="02020603050405020304"/>
            </a:endParaRPr>
          </a:p>
          <a:p>
            <a:pPr marL="12700">
              <a:lnSpc>
                <a:spcPct val="100000"/>
              </a:lnSpc>
            </a:pPr>
            <a:r>
              <a:rPr sz="1195" spc="-5" dirty="0">
                <a:solidFill>
                  <a:srgbClr val="C0504D"/>
                </a:solidFill>
                <a:latin typeface="Arial" panose="020B0604020202020204"/>
                <a:cs typeface="Arial" panose="020B0604020202020204"/>
              </a:rPr>
              <a:t>Fischler &amp; Bolles in</a:t>
            </a:r>
            <a:r>
              <a:rPr sz="1195" spc="-20" dirty="0">
                <a:solidFill>
                  <a:srgbClr val="C0504D"/>
                </a:solidFill>
                <a:latin typeface="Arial" panose="020B0604020202020204"/>
                <a:cs typeface="Arial" panose="020B0604020202020204"/>
              </a:rPr>
              <a:t> </a:t>
            </a:r>
            <a:r>
              <a:rPr sz="1195" spc="-5" dirty="0">
                <a:solidFill>
                  <a:srgbClr val="C0504D"/>
                </a:solidFill>
                <a:latin typeface="Arial" panose="020B0604020202020204"/>
                <a:cs typeface="Arial" panose="020B0604020202020204"/>
              </a:rPr>
              <a:t>‘81.</a:t>
            </a:r>
            <a:endParaRPr sz="1195">
              <a:latin typeface="Arial" panose="020B0604020202020204"/>
              <a:cs typeface="Arial" panose="020B0604020202020204"/>
            </a:endParaRPr>
          </a:p>
          <a:p>
            <a:pPr>
              <a:lnSpc>
                <a:spcPct val="100000"/>
              </a:lnSpc>
              <a:spcBef>
                <a:spcPts val="30"/>
              </a:spcBef>
            </a:pPr>
            <a:endParaRPr sz="985">
              <a:latin typeface="Times New Roman" panose="02020603050405020304"/>
              <a:cs typeface="Times New Roman" panose="02020603050405020304"/>
            </a:endParaRPr>
          </a:p>
          <a:p>
            <a:pPr marL="12700">
              <a:lnSpc>
                <a:spcPct val="100000"/>
              </a:lnSpc>
            </a:pPr>
            <a:r>
              <a:rPr sz="1710" spc="-5" dirty="0">
                <a:latin typeface="Arial" panose="020B0604020202020204"/>
                <a:cs typeface="Arial" panose="020B0604020202020204"/>
              </a:rPr>
              <a:t>Line fitting</a:t>
            </a:r>
            <a:r>
              <a:rPr sz="1710" spc="-15" dirty="0">
                <a:latin typeface="Arial" panose="020B0604020202020204"/>
                <a:cs typeface="Arial" panose="020B0604020202020204"/>
              </a:rPr>
              <a:t> </a:t>
            </a:r>
            <a:r>
              <a:rPr sz="1710" spc="-10" dirty="0">
                <a:latin typeface="Arial" panose="020B0604020202020204"/>
                <a:cs typeface="Arial" panose="020B0604020202020204"/>
              </a:rPr>
              <a:t>example</a:t>
            </a:r>
            <a:endParaRPr sz="1710">
              <a:latin typeface="Arial" panose="020B0604020202020204"/>
              <a:cs typeface="Arial" panose="020B0604020202020204"/>
            </a:endParaRPr>
          </a:p>
        </p:txBody>
      </p:sp>
      <p:sp>
        <p:nvSpPr>
          <p:cNvPr id="55" name="object 48"/>
          <p:cNvSpPr txBox="1"/>
          <p:nvPr/>
        </p:nvSpPr>
        <p:spPr>
          <a:xfrm>
            <a:off x="860171" y="302052"/>
            <a:ext cx="2287287" cy="577787"/>
          </a:xfrm>
          <a:prstGeom prst="rect">
            <a:avLst/>
          </a:prstGeom>
          <a:noFill/>
          <a:ln>
            <a:noFill/>
          </a:ln>
        </p:spPr>
        <p:txBody>
          <a:bodyPr spcFirstLastPara="1" vert="horz" wrap="square" lIns="0" tIns="10859" rIns="0" bIns="0" rtlCol="0" anchor="ctr" anchorCtr="0">
            <a:spAutoFit/>
          </a:bodyPr>
          <a:lstStyle>
            <a:lvl1pPr lvl="0" algn="l" defTabSz="914400" rtl="0" eaLnBrk="1" latinLnBrk="0" hangingPunct="1">
              <a:lnSpc>
                <a:spcPct val="100000"/>
              </a:lnSpc>
              <a:spcBef>
                <a:spcPts val="0"/>
              </a:spcBef>
              <a:spcAft>
                <a:spcPts val="0"/>
              </a:spcAft>
              <a:buClr>
                <a:srgbClr val="000000"/>
              </a:buClr>
              <a:buSzPts val="1800"/>
              <a:buNone/>
              <a:defRPr sz="3600" kern="1200">
                <a:solidFill>
                  <a:schemeClr val="tx1"/>
                </a:solidFill>
                <a:latin typeface="微软雅黑" panose="020B0503020204020204" pitchFamily="34" charset="-122"/>
                <a:ea typeface="微软雅黑" panose="020B0503020204020204" pitchFamily="34" charset="-122"/>
                <a:cs typeface="+mj-cs"/>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pPr marL="12700">
              <a:spcBef>
                <a:spcPts val="100"/>
              </a:spcBef>
            </a:pPr>
            <a:r>
              <a:rPr lang="en-US" spc="-5"/>
              <a:t>RANSAC</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19177" y="2188043"/>
            <a:ext cx="195477" cy="195477"/>
          </a:xfrm>
          <a:prstGeom prst="rect">
            <a:avLst/>
          </a:prstGeom>
          <a:blipFill>
            <a:blip/>
            <a:stretch>
              <a:fillRect/>
            </a:stretch>
          </a:blipFill>
        </p:spPr>
        <p:txBody>
          <a:bodyPr wrap="square" lIns="0" tIns="0" rIns="0" bIns="0" rtlCol="0"/>
          <a:lstStyle/>
          <a:p>
            <a:endParaRPr sz="1540"/>
          </a:p>
        </p:txBody>
      </p:sp>
      <p:sp>
        <p:nvSpPr>
          <p:cNvPr id="3" name="object 3"/>
          <p:cNvSpPr/>
          <p:nvPr/>
        </p:nvSpPr>
        <p:spPr>
          <a:xfrm>
            <a:off x="5397685" y="2167622"/>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8" y="207569"/>
                </a:lnTo>
                <a:lnTo>
                  <a:pt x="41961" y="238257"/>
                </a:lnTo>
                <a:lnTo>
                  <a:pt x="51054" y="245203"/>
                </a:lnTo>
                <a:lnTo>
                  <a:pt x="51053" y="129037"/>
                </a:lnTo>
                <a:lnTo>
                  <a:pt x="65830" y="89195"/>
                </a:lnTo>
                <a:lnTo>
                  <a:pt x="92127" y="63195"/>
                </a:lnTo>
                <a:lnTo>
                  <a:pt x="125149" y="50853"/>
                </a:lnTo>
                <a:lnTo>
                  <a:pt x="160102" y="51984"/>
                </a:lnTo>
                <a:lnTo>
                  <a:pt x="192191" y="66404"/>
                </a:lnTo>
                <a:lnTo>
                  <a:pt x="216622" y="93928"/>
                </a:lnTo>
                <a:lnTo>
                  <a:pt x="228600" y="134371"/>
                </a:lnTo>
                <a:lnTo>
                  <a:pt x="228600" y="246063"/>
                </a:lnTo>
                <a:lnTo>
                  <a:pt x="232742" y="243245"/>
                </a:lnTo>
                <a:lnTo>
                  <a:pt x="256218" y="215797"/>
                </a:lnTo>
                <a:lnTo>
                  <a:pt x="272463" y="180719"/>
                </a:lnTo>
                <a:lnTo>
                  <a:pt x="279654" y="138181"/>
                </a:lnTo>
                <a:close/>
              </a:path>
              <a:path w="280034" h="278130">
                <a:moveTo>
                  <a:pt x="228600" y="246063"/>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3"/>
                </a:lnTo>
                <a:lnTo>
                  <a:pt x="70597" y="260134"/>
                </a:lnTo>
                <a:lnTo>
                  <a:pt x="102925" y="273367"/>
                </a:lnTo>
                <a:lnTo>
                  <a:pt x="137125" y="278125"/>
                </a:lnTo>
                <a:lnTo>
                  <a:pt x="171374" y="274579"/>
                </a:lnTo>
                <a:lnTo>
                  <a:pt x="203854" y="262896"/>
                </a:lnTo>
                <a:lnTo>
                  <a:pt x="228600" y="246063"/>
                </a:lnTo>
                <a:close/>
              </a:path>
            </a:pathLst>
          </a:custGeom>
          <a:solidFill>
            <a:srgbClr val="FF0000"/>
          </a:solidFill>
        </p:spPr>
        <p:txBody>
          <a:bodyPr wrap="square" lIns="0" tIns="0" rIns="0" bIns="0" rtlCol="0"/>
          <a:lstStyle/>
          <a:p>
            <a:endParaRPr sz="1540"/>
          </a:p>
        </p:txBody>
      </p:sp>
      <p:sp>
        <p:nvSpPr>
          <p:cNvPr id="4" name="object 4"/>
          <p:cNvSpPr/>
          <p:nvPr/>
        </p:nvSpPr>
        <p:spPr>
          <a:xfrm>
            <a:off x="4897915" y="1927407"/>
            <a:ext cx="195477" cy="195477"/>
          </a:xfrm>
          <a:prstGeom prst="rect">
            <a:avLst/>
          </a:prstGeom>
          <a:blipFill>
            <a:blip/>
            <a:stretch>
              <a:fillRect/>
            </a:stretch>
          </a:blipFill>
        </p:spPr>
        <p:txBody>
          <a:bodyPr wrap="square" lIns="0" tIns="0" rIns="0" bIns="0" rtlCol="0"/>
          <a:lstStyle/>
          <a:p>
            <a:endParaRPr sz="1540"/>
          </a:p>
        </p:txBody>
      </p:sp>
      <p:sp>
        <p:nvSpPr>
          <p:cNvPr id="5" name="object 5"/>
          <p:cNvSpPr/>
          <p:nvPr/>
        </p:nvSpPr>
        <p:spPr>
          <a:xfrm>
            <a:off x="4876412" y="1906986"/>
            <a:ext cx="239460" cy="237831"/>
          </a:xfrm>
          <a:custGeom>
            <a:avLst/>
            <a:gdLst/>
            <a:ahLst/>
            <a:cxnLst/>
            <a:rect l="l" t="t" r="r" b="b"/>
            <a:pathLst>
              <a:path w="280035"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6" name="object 6"/>
          <p:cNvSpPr/>
          <p:nvPr/>
        </p:nvSpPr>
        <p:spPr>
          <a:xfrm>
            <a:off x="6526883" y="2774476"/>
            <a:ext cx="195477" cy="195477"/>
          </a:xfrm>
          <a:prstGeom prst="rect">
            <a:avLst/>
          </a:prstGeom>
          <a:blipFill>
            <a:blip/>
            <a:stretch>
              <a:fillRect/>
            </a:stretch>
          </a:blipFill>
        </p:spPr>
        <p:txBody>
          <a:bodyPr wrap="square" lIns="0" tIns="0" rIns="0" bIns="0" rtlCol="0"/>
          <a:lstStyle/>
          <a:p>
            <a:endParaRPr sz="1540"/>
          </a:p>
        </p:txBody>
      </p:sp>
      <p:sp>
        <p:nvSpPr>
          <p:cNvPr id="7" name="object 7"/>
          <p:cNvSpPr/>
          <p:nvPr/>
        </p:nvSpPr>
        <p:spPr>
          <a:xfrm>
            <a:off x="6505391" y="2754055"/>
            <a:ext cx="239460" cy="237831"/>
          </a:xfrm>
          <a:custGeom>
            <a:avLst/>
            <a:gdLst/>
            <a:ahLst/>
            <a:cxnLst/>
            <a:rect l="l" t="t" r="r" b="b"/>
            <a:pathLst>
              <a:path w="280034" h="278129">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29">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8" name="object 8"/>
          <p:cNvSpPr/>
          <p:nvPr/>
        </p:nvSpPr>
        <p:spPr>
          <a:xfrm>
            <a:off x="6005610" y="2709316"/>
            <a:ext cx="195477" cy="195477"/>
          </a:xfrm>
          <a:prstGeom prst="rect">
            <a:avLst/>
          </a:prstGeom>
          <a:blipFill>
            <a:blip/>
            <a:stretch>
              <a:fillRect/>
            </a:stretch>
          </a:blipFill>
        </p:spPr>
        <p:txBody>
          <a:bodyPr wrap="square" lIns="0" tIns="0" rIns="0" bIns="0" rtlCol="0"/>
          <a:lstStyle/>
          <a:p>
            <a:endParaRPr sz="1540"/>
          </a:p>
        </p:txBody>
      </p:sp>
      <p:sp>
        <p:nvSpPr>
          <p:cNvPr id="9" name="object 9"/>
          <p:cNvSpPr/>
          <p:nvPr/>
        </p:nvSpPr>
        <p:spPr>
          <a:xfrm>
            <a:off x="5984118" y="2688896"/>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10" name="object 10"/>
          <p:cNvSpPr/>
          <p:nvPr/>
        </p:nvSpPr>
        <p:spPr>
          <a:xfrm>
            <a:off x="3985687" y="2448680"/>
            <a:ext cx="195477" cy="195477"/>
          </a:xfrm>
          <a:prstGeom prst="rect">
            <a:avLst/>
          </a:prstGeom>
          <a:blipFill>
            <a:blip/>
            <a:stretch>
              <a:fillRect/>
            </a:stretch>
          </a:blipFill>
        </p:spPr>
        <p:txBody>
          <a:bodyPr wrap="square" lIns="0" tIns="0" rIns="0" bIns="0" rtlCol="0"/>
          <a:lstStyle/>
          <a:p>
            <a:endParaRPr sz="1540"/>
          </a:p>
        </p:txBody>
      </p:sp>
      <p:sp>
        <p:nvSpPr>
          <p:cNvPr id="11" name="object 11"/>
          <p:cNvSpPr/>
          <p:nvPr/>
        </p:nvSpPr>
        <p:spPr>
          <a:xfrm>
            <a:off x="3964184" y="2428259"/>
            <a:ext cx="239460" cy="237831"/>
          </a:xfrm>
          <a:custGeom>
            <a:avLst/>
            <a:gdLst/>
            <a:ahLst/>
            <a:cxnLst/>
            <a:rect l="l" t="t" r="r" b="b"/>
            <a:pathLst>
              <a:path w="280035"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12" name="object 12"/>
          <p:cNvSpPr/>
          <p:nvPr/>
        </p:nvSpPr>
        <p:spPr>
          <a:xfrm>
            <a:off x="4311482" y="2774476"/>
            <a:ext cx="195477" cy="195477"/>
          </a:xfrm>
          <a:prstGeom prst="rect">
            <a:avLst/>
          </a:prstGeom>
          <a:blipFill>
            <a:blip/>
            <a:stretch>
              <a:fillRect/>
            </a:stretch>
          </a:blipFill>
        </p:spPr>
        <p:txBody>
          <a:bodyPr wrap="square" lIns="0" tIns="0" rIns="0" bIns="0" rtlCol="0"/>
          <a:lstStyle/>
          <a:p>
            <a:endParaRPr sz="1540"/>
          </a:p>
        </p:txBody>
      </p:sp>
      <p:sp>
        <p:nvSpPr>
          <p:cNvPr id="13" name="object 13"/>
          <p:cNvSpPr/>
          <p:nvPr/>
        </p:nvSpPr>
        <p:spPr>
          <a:xfrm>
            <a:off x="4289980" y="2754055"/>
            <a:ext cx="239460" cy="237831"/>
          </a:xfrm>
          <a:custGeom>
            <a:avLst/>
            <a:gdLst/>
            <a:ahLst/>
            <a:cxnLst/>
            <a:rect l="l" t="t" r="r" b="b"/>
            <a:pathLst>
              <a:path w="280035" h="278129">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29">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14" name="object 14"/>
          <p:cNvSpPr/>
          <p:nvPr/>
        </p:nvSpPr>
        <p:spPr>
          <a:xfrm>
            <a:off x="3659891" y="3100272"/>
            <a:ext cx="195477" cy="195477"/>
          </a:xfrm>
          <a:prstGeom prst="rect">
            <a:avLst/>
          </a:prstGeom>
          <a:blipFill>
            <a:blip/>
            <a:stretch>
              <a:fillRect/>
            </a:stretch>
          </a:blipFill>
        </p:spPr>
        <p:txBody>
          <a:bodyPr wrap="square" lIns="0" tIns="0" rIns="0" bIns="0" rtlCol="0"/>
          <a:lstStyle/>
          <a:p>
            <a:endParaRPr sz="1540"/>
          </a:p>
        </p:txBody>
      </p:sp>
      <p:sp>
        <p:nvSpPr>
          <p:cNvPr id="15" name="object 15"/>
          <p:cNvSpPr/>
          <p:nvPr/>
        </p:nvSpPr>
        <p:spPr>
          <a:xfrm>
            <a:off x="3638388" y="3079850"/>
            <a:ext cx="239460" cy="237831"/>
          </a:xfrm>
          <a:custGeom>
            <a:avLst/>
            <a:gdLst/>
            <a:ahLst/>
            <a:cxnLst/>
            <a:rect l="l" t="t" r="r" b="b"/>
            <a:pathLst>
              <a:path w="280035" h="278129">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40" y="207569"/>
                </a:lnTo>
                <a:lnTo>
                  <a:pt x="41965" y="238257"/>
                </a:lnTo>
                <a:lnTo>
                  <a:pt x="51054" y="245201"/>
                </a:lnTo>
                <a:lnTo>
                  <a:pt x="51053" y="129037"/>
                </a:lnTo>
                <a:lnTo>
                  <a:pt x="65823" y="89210"/>
                </a:lnTo>
                <a:lnTo>
                  <a:pt x="92118" y="63215"/>
                </a:lnTo>
                <a:lnTo>
                  <a:pt x="125143" y="50871"/>
                </a:lnTo>
                <a:lnTo>
                  <a:pt x="160099" y="51995"/>
                </a:lnTo>
                <a:lnTo>
                  <a:pt x="192192" y="66408"/>
                </a:lnTo>
                <a:lnTo>
                  <a:pt x="216625" y="93927"/>
                </a:lnTo>
                <a:lnTo>
                  <a:pt x="228600" y="134371"/>
                </a:lnTo>
                <a:lnTo>
                  <a:pt x="228600" y="246061"/>
                </a:lnTo>
                <a:lnTo>
                  <a:pt x="232738" y="243245"/>
                </a:lnTo>
                <a:lnTo>
                  <a:pt x="256215" y="215797"/>
                </a:lnTo>
                <a:lnTo>
                  <a:pt x="272460" y="180719"/>
                </a:lnTo>
                <a:lnTo>
                  <a:pt x="279654" y="138181"/>
                </a:lnTo>
                <a:close/>
              </a:path>
              <a:path w="280035" h="278129">
                <a:moveTo>
                  <a:pt x="228600" y="246061"/>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1"/>
                </a:lnTo>
                <a:lnTo>
                  <a:pt x="70601" y="260134"/>
                </a:lnTo>
                <a:lnTo>
                  <a:pt x="102928" y="273367"/>
                </a:lnTo>
                <a:lnTo>
                  <a:pt x="137125" y="278125"/>
                </a:lnTo>
                <a:lnTo>
                  <a:pt x="171373" y="274579"/>
                </a:lnTo>
                <a:lnTo>
                  <a:pt x="203851" y="262896"/>
                </a:lnTo>
                <a:lnTo>
                  <a:pt x="228600" y="246061"/>
                </a:lnTo>
                <a:close/>
              </a:path>
            </a:pathLst>
          </a:custGeom>
          <a:solidFill>
            <a:srgbClr val="FF0000"/>
          </a:solidFill>
        </p:spPr>
        <p:txBody>
          <a:bodyPr wrap="square" lIns="0" tIns="0" rIns="0" bIns="0" rtlCol="0"/>
          <a:lstStyle/>
          <a:p>
            <a:endParaRPr sz="1540"/>
          </a:p>
        </p:txBody>
      </p:sp>
      <p:sp>
        <p:nvSpPr>
          <p:cNvPr id="16" name="object 16"/>
          <p:cNvSpPr/>
          <p:nvPr/>
        </p:nvSpPr>
        <p:spPr>
          <a:xfrm>
            <a:off x="5679814" y="1080339"/>
            <a:ext cx="195477" cy="195477"/>
          </a:xfrm>
          <a:prstGeom prst="rect">
            <a:avLst/>
          </a:prstGeom>
          <a:blipFill>
            <a:blip/>
            <a:stretch>
              <a:fillRect/>
            </a:stretch>
          </a:blipFill>
        </p:spPr>
        <p:txBody>
          <a:bodyPr wrap="square" lIns="0" tIns="0" rIns="0" bIns="0" rtlCol="0"/>
          <a:lstStyle/>
          <a:p>
            <a:endParaRPr sz="1540"/>
          </a:p>
        </p:txBody>
      </p:sp>
      <p:sp>
        <p:nvSpPr>
          <p:cNvPr id="17" name="object 17"/>
          <p:cNvSpPr/>
          <p:nvPr/>
        </p:nvSpPr>
        <p:spPr>
          <a:xfrm>
            <a:off x="5658322" y="1059917"/>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18" name="object 18"/>
          <p:cNvSpPr/>
          <p:nvPr/>
        </p:nvSpPr>
        <p:spPr>
          <a:xfrm>
            <a:off x="5810132" y="1601611"/>
            <a:ext cx="195477" cy="195477"/>
          </a:xfrm>
          <a:prstGeom prst="rect">
            <a:avLst/>
          </a:prstGeom>
          <a:blipFill>
            <a:blip/>
            <a:stretch>
              <a:fillRect/>
            </a:stretch>
          </a:blipFill>
        </p:spPr>
        <p:txBody>
          <a:bodyPr wrap="square" lIns="0" tIns="0" rIns="0" bIns="0" rtlCol="0"/>
          <a:lstStyle/>
          <a:p>
            <a:endParaRPr sz="1540"/>
          </a:p>
        </p:txBody>
      </p:sp>
      <p:sp>
        <p:nvSpPr>
          <p:cNvPr id="19" name="object 19"/>
          <p:cNvSpPr/>
          <p:nvPr/>
        </p:nvSpPr>
        <p:spPr>
          <a:xfrm>
            <a:off x="5788640" y="1581190"/>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20" name="object 20"/>
          <p:cNvSpPr/>
          <p:nvPr/>
        </p:nvSpPr>
        <p:spPr>
          <a:xfrm>
            <a:off x="4702437" y="2383521"/>
            <a:ext cx="195477" cy="195477"/>
          </a:xfrm>
          <a:prstGeom prst="rect">
            <a:avLst/>
          </a:prstGeom>
          <a:blipFill>
            <a:blip/>
            <a:stretch>
              <a:fillRect/>
            </a:stretch>
          </a:blipFill>
        </p:spPr>
        <p:txBody>
          <a:bodyPr wrap="square" lIns="0" tIns="0" rIns="0" bIns="0" rtlCol="0"/>
          <a:lstStyle/>
          <a:p>
            <a:endParaRPr sz="1540"/>
          </a:p>
        </p:txBody>
      </p:sp>
      <p:sp>
        <p:nvSpPr>
          <p:cNvPr id="21" name="object 21"/>
          <p:cNvSpPr/>
          <p:nvPr/>
        </p:nvSpPr>
        <p:spPr>
          <a:xfrm>
            <a:off x="4680935" y="2363100"/>
            <a:ext cx="239460" cy="237831"/>
          </a:xfrm>
          <a:custGeom>
            <a:avLst/>
            <a:gdLst/>
            <a:ahLst/>
            <a:cxnLst/>
            <a:rect l="l" t="t" r="r" b="b"/>
            <a:pathLst>
              <a:path w="280035"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22" name="object 22"/>
          <p:cNvSpPr/>
          <p:nvPr/>
        </p:nvSpPr>
        <p:spPr>
          <a:xfrm>
            <a:off x="4897915" y="1927407"/>
            <a:ext cx="195477" cy="195477"/>
          </a:xfrm>
          <a:prstGeom prst="rect">
            <a:avLst/>
          </a:prstGeom>
          <a:blipFill>
            <a:blip/>
            <a:stretch>
              <a:fillRect/>
            </a:stretch>
          </a:blipFill>
        </p:spPr>
        <p:txBody>
          <a:bodyPr wrap="square" lIns="0" tIns="0" rIns="0" bIns="0" rtlCol="0"/>
          <a:lstStyle/>
          <a:p>
            <a:endParaRPr sz="1540"/>
          </a:p>
        </p:txBody>
      </p:sp>
      <p:sp>
        <p:nvSpPr>
          <p:cNvPr id="23" name="object 23"/>
          <p:cNvSpPr/>
          <p:nvPr/>
        </p:nvSpPr>
        <p:spPr>
          <a:xfrm>
            <a:off x="4876412" y="1906986"/>
            <a:ext cx="239460" cy="237831"/>
          </a:xfrm>
          <a:custGeom>
            <a:avLst/>
            <a:gdLst/>
            <a:ahLst/>
            <a:cxnLst/>
            <a:rect l="l" t="t" r="r" b="b"/>
            <a:pathLst>
              <a:path w="280035"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24" name="object 24"/>
          <p:cNvSpPr/>
          <p:nvPr/>
        </p:nvSpPr>
        <p:spPr>
          <a:xfrm>
            <a:off x="6005610" y="689383"/>
            <a:ext cx="195477" cy="195477"/>
          </a:xfrm>
          <a:prstGeom prst="rect">
            <a:avLst/>
          </a:prstGeom>
          <a:blipFill>
            <a:blip/>
            <a:stretch>
              <a:fillRect/>
            </a:stretch>
          </a:blipFill>
        </p:spPr>
        <p:txBody>
          <a:bodyPr wrap="square" lIns="0" tIns="0" rIns="0" bIns="0" rtlCol="0"/>
          <a:lstStyle/>
          <a:p>
            <a:endParaRPr sz="1540"/>
          </a:p>
        </p:txBody>
      </p:sp>
      <p:sp>
        <p:nvSpPr>
          <p:cNvPr id="25" name="object 25"/>
          <p:cNvSpPr/>
          <p:nvPr/>
        </p:nvSpPr>
        <p:spPr>
          <a:xfrm>
            <a:off x="5984118" y="668962"/>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26" name="object 26"/>
          <p:cNvSpPr/>
          <p:nvPr/>
        </p:nvSpPr>
        <p:spPr>
          <a:xfrm>
            <a:off x="5419177" y="1797088"/>
            <a:ext cx="195477" cy="195477"/>
          </a:xfrm>
          <a:prstGeom prst="rect">
            <a:avLst/>
          </a:prstGeom>
          <a:blipFill>
            <a:blip/>
            <a:stretch>
              <a:fillRect/>
            </a:stretch>
          </a:blipFill>
        </p:spPr>
        <p:txBody>
          <a:bodyPr wrap="square" lIns="0" tIns="0" rIns="0" bIns="0" rtlCol="0"/>
          <a:lstStyle/>
          <a:p>
            <a:endParaRPr sz="1540"/>
          </a:p>
        </p:txBody>
      </p:sp>
      <p:sp>
        <p:nvSpPr>
          <p:cNvPr id="27" name="object 27"/>
          <p:cNvSpPr/>
          <p:nvPr/>
        </p:nvSpPr>
        <p:spPr>
          <a:xfrm>
            <a:off x="5397685" y="1776668"/>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8" y="207569"/>
                </a:lnTo>
                <a:lnTo>
                  <a:pt x="41961" y="238256"/>
                </a:lnTo>
                <a:lnTo>
                  <a:pt x="51054" y="245202"/>
                </a:lnTo>
                <a:lnTo>
                  <a:pt x="51053" y="129037"/>
                </a:lnTo>
                <a:lnTo>
                  <a:pt x="65830" y="89195"/>
                </a:lnTo>
                <a:lnTo>
                  <a:pt x="92127" y="63195"/>
                </a:lnTo>
                <a:lnTo>
                  <a:pt x="125149" y="50853"/>
                </a:lnTo>
                <a:lnTo>
                  <a:pt x="160102" y="51984"/>
                </a:lnTo>
                <a:lnTo>
                  <a:pt x="192191" y="66404"/>
                </a:lnTo>
                <a:lnTo>
                  <a:pt x="216622" y="93928"/>
                </a:lnTo>
                <a:lnTo>
                  <a:pt x="228600" y="134371"/>
                </a:lnTo>
                <a:lnTo>
                  <a:pt x="228600" y="246058"/>
                </a:lnTo>
                <a:lnTo>
                  <a:pt x="232742" y="243240"/>
                </a:lnTo>
                <a:lnTo>
                  <a:pt x="256218" y="215792"/>
                </a:lnTo>
                <a:lnTo>
                  <a:pt x="272463" y="180716"/>
                </a:lnTo>
                <a:lnTo>
                  <a:pt x="279654" y="138181"/>
                </a:lnTo>
                <a:close/>
              </a:path>
              <a:path w="280034" h="278130">
                <a:moveTo>
                  <a:pt x="228600" y="246058"/>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2"/>
                </a:lnTo>
                <a:lnTo>
                  <a:pt x="70597" y="260132"/>
                </a:lnTo>
                <a:lnTo>
                  <a:pt x="102925" y="273363"/>
                </a:lnTo>
                <a:lnTo>
                  <a:pt x="137125" y="278121"/>
                </a:lnTo>
                <a:lnTo>
                  <a:pt x="171374" y="274573"/>
                </a:lnTo>
                <a:lnTo>
                  <a:pt x="203854" y="262890"/>
                </a:lnTo>
                <a:lnTo>
                  <a:pt x="228600" y="246058"/>
                </a:lnTo>
                <a:close/>
              </a:path>
            </a:pathLst>
          </a:custGeom>
          <a:solidFill>
            <a:srgbClr val="FF0000"/>
          </a:solidFill>
        </p:spPr>
        <p:txBody>
          <a:bodyPr wrap="square" lIns="0" tIns="0" rIns="0" bIns="0" rtlCol="0"/>
          <a:lstStyle/>
          <a:p>
            <a:endParaRPr sz="1540"/>
          </a:p>
        </p:txBody>
      </p:sp>
      <p:sp>
        <p:nvSpPr>
          <p:cNvPr id="28" name="object 28"/>
          <p:cNvSpPr/>
          <p:nvPr/>
        </p:nvSpPr>
        <p:spPr>
          <a:xfrm>
            <a:off x="5223710" y="1666770"/>
            <a:ext cx="195477" cy="195477"/>
          </a:xfrm>
          <a:prstGeom prst="rect">
            <a:avLst/>
          </a:prstGeom>
          <a:blipFill>
            <a:blip/>
            <a:stretch>
              <a:fillRect/>
            </a:stretch>
          </a:blipFill>
        </p:spPr>
        <p:txBody>
          <a:bodyPr wrap="square" lIns="0" tIns="0" rIns="0" bIns="0" rtlCol="0"/>
          <a:lstStyle/>
          <a:p>
            <a:endParaRPr sz="1540"/>
          </a:p>
        </p:txBody>
      </p:sp>
      <p:sp>
        <p:nvSpPr>
          <p:cNvPr id="29" name="object 29"/>
          <p:cNvSpPr/>
          <p:nvPr/>
        </p:nvSpPr>
        <p:spPr>
          <a:xfrm>
            <a:off x="5202208" y="1646349"/>
            <a:ext cx="239460" cy="237831"/>
          </a:xfrm>
          <a:custGeom>
            <a:avLst/>
            <a:gdLst/>
            <a:ahLst/>
            <a:cxnLst/>
            <a:rect l="l" t="t" r="r" b="b"/>
            <a:pathLst>
              <a:path w="280035"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30" name="object 30"/>
          <p:cNvSpPr/>
          <p:nvPr/>
        </p:nvSpPr>
        <p:spPr>
          <a:xfrm>
            <a:off x="6461724" y="689383"/>
            <a:ext cx="195477" cy="195477"/>
          </a:xfrm>
          <a:prstGeom prst="rect">
            <a:avLst/>
          </a:prstGeom>
          <a:blipFill>
            <a:blip/>
            <a:stretch>
              <a:fillRect/>
            </a:stretch>
          </a:blipFill>
        </p:spPr>
        <p:txBody>
          <a:bodyPr wrap="square" lIns="0" tIns="0" rIns="0" bIns="0" rtlCol="0"/>
          <a:lstStyle/>
          <a:p>
            <a:endParaRPr sz="1540"/>
          </a:p>
        </p:txBody>
      </p:sp>
      <p:sp>
        <p:nvSpPr>
          <p:cNvPr id="31" name="object 31"/>
          <p:cNvSpPr/>
          <p:nvPr/>
        </p:nvSpPr>
        <p:spPr>
          <a:xfrm>
            <a:off x="6440232" y="668962"/>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32" name="object 32"/>
          <p:cNvSpPr/>
          <p:nvPr/>
        </p:nvSpPr>
        <p:spPr>
          <a:xfrm>
            <a:off x="6005610" y="1340975"/>
            <a:ext cx="195477" cy="195477"/>
          </a:xfrm>
          <a:prstGeom prst="rect">
            <a:avLst/>
          </a:prstGeom>
          <a:blipFill>
            <a:blip/>
            <a:stretch>
              <a:fillRect/>
            </a:stretch>
          </a:blipFill>
        </p:spPr>
        <p:txBody>
          <a:bodyPr wrap="square" lIns="0" tIns="0" rIns="0" bIns="0" rtlCol="0"/>
          <a:lstStyle/>
          <a:p>
            <a:endParaRPr sz="1540"/>
          </a:p>
        </p:txBody>
      </p:sp>
      <p:sp>
        <p:nvSpPr>
          <p:cNvPr id="33" name="object 33"/>
          <p:cNvSpPr/>
          <p:nvPr/>
        </p:nvSpPr>
        <p:spPr>
          <a:xfrm>
            <a:off x="5984118" y="1320554"/>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34" name="object 34"/>
          <p:cNvSpPr/>
          <p:nvPr/>
        </p:nvSpPr>
        <p:spPr>
          <a:xfrm>
            <a:off x="6396565" y="1015179"/>
            <a:ext cx="195477" cy="195477"/>
          </a:xfrm>
          <a:prstGeom prst="rect">
            <a:avLst/>
          </a:prstGeom>
          <a:blipFill>
            <a:blip/>
            <a:stretch>
              <a:fillRect/>
            </a:stretch>
          </a:blipFill>
        </p:spPr>
        <p:txBody>
          <a:bodyPr wrap="square" lIns="0" tIns="0" rIns="0" bIns="0" rtlCol="0"/>
          <a:lstStyle/>
          <a:p>
            <a:endParaRPr sz="1540"/>
          </a:p>
        </p:txBody>
      </p:sp>
      <p:sp>
        <p:nvSpPr>
          <p:cNvPr id="35" name="object 35"/>
          <p:cNvSpPr/>
          <p:nvPr/>
        </p:nvSpPr>
        <p:spPr>
          <a:xfrm>
            <a:off x="6375072" y="994758"/>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36" name="object 36"/>
          <p:cNvSpPr/>
          <p:nvPr/>
        </p:nvSpPr>
        <p:spPr>
          <a:xfrm>
            <a:off x="4246323" y="884860"/>
            <a:ext cx="195477" cy="195477"/>
          </a:xfrm>
          <a:prstGeom prst="rect">
            <a:avLst/>
          </a:prstGeom>
          <a:blipFill>
            <a:blip/>
            <a:stretch>
              <a:fillRect/>
            </a:stretch>
          </a:blipFill>
        </p:spPr>
        <p:txBody>
          <a:bodyPr wrap="square" lIns="0" tIns="0" rIns="0" bIns="0" rtlCol="0"/>
          <a:lstStyle/>
          <a:p>
            <a:endParaRPr sz="1540"/>
          </a:p>
        </p:txBody>
      </p:sp>
      <p:sp>
        <p:nvSpPr>
          <p:cNvPr id="37" name="object 37"/>
          <p:cNvSpPr/>
          <p:nvPr/>
        </p:nvSpPr>
        <p:spPr>
          <a:xfrm>
            <a:off x="4224821" y="864440"/>
            <a:ext cx="239460" cy="237831"/>
          </a:xfrm>
          <a:custGeom>
            <a:avLst/>
            <a:gdLst/>
            <a:ahLst/>
            <a:cxnLst/>
            <a:rect l="l" t="t" r="r" b="b"/>
            <a:pathLst>
              <a:path w="280035"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38" name="object 38"/>
          <p:cNvSpPr/>
          <p:nvPr/>
        </p:nvSpPr>
        <p:spPr>
          <a:xfrm>
            <a:off x="6526883" y="2774476"/>
            <a:ext cx="195477" cy="195477"/>
          </a:xfrm>
          <a:prstGeom prst="rect">
            <a:avLst/>
          </a:prstGeom>
          <a:blipFill>
            <a:blip/>
            <a:stretch>
              <a:fillRect/>
            </a:stretch>
          </a:blipFill>
        </p:spPr>
        <p:txBody>
          <a:bodyPr wrap="square" lIns="0" tIns="0" rIns="0" bIns="0" rtlCol="0"/>
          <a:lstStyle/>
          <a:p>
            <a:endParaRPr sz="1540"/>
          </a:p>
        </p:txBody>
      </p:sp>
      <p:sp>
        <p:nvSpPr>
          <p:cNvPr id="39" name="object 39"/>
          <p:cNvSpPr/>
          <p:nvPr/>
        </p:nvSpPr>
        <p:spPr>
          <a:xfrm>
            <a:off x="6505391" y="2754055"/>
            <a:ext cx="239460" cy="237831"/>
          </a:xfrm>
          <a:custGeom>
            <a:avLst/>
            <a:gdLst/>
            <a:ahLst/>
            <a:cxnLst/>
            <a:rect l="l" t="t" r="r" b="b"/>
            <a:pathLst>
              <a:path w="280034" h="278129">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29">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3366FF"/>
          </a:solidFill>
        </p:spPr>
        <p:txBody>
          <a:bodyPr wrap="square" lIns="0" tIns="0" rIns="0" bIns="0" rtlCol="0"/>
          <a:lstStyle/>
          <a:p>
            <a:endParaRPr sz="1540"/>
          </a:p>
        </p:txBody>
      </p:sp>
      <p:sp>
        <p:nvSpPr>
          <p:cNvPr id="40" name="object 40"/>
          <p:cNvSpPr/>
          <p:nvPr/>
        </p:nvSpPr>
        <p:spPr>
          <a:xfrm>
            <a:off x="5614655" y="3035113"/>
            <a:ext cx="195477" cy="195477"/>
          </a:xfrm>
          <a:prstGeom prst="rect">
            <a:avLst/>
          </a:prstGeom>
          <a:blipFill>
            <a:blip/>
            <a:stretch>
              <a:fillRect/>
            </a:stretch>
          </a:blipFill>
        </p:spPr>
        <p:txBody>
          <a:bodyPr wrap="square" lIns="0" tIns="0" rIns="0" bIns="0" rtlCol="0"/>
          <a:lstStyle/>
          <a:p>
            <a:endParaRPr sz="1540"/>
          </a:p>
        </p:txBody>
      </p:sp>
      <p:sp>
        <p:nvSpPr>
          <p:cNvPr id="41" name="object 41"/>
          <p:cNvSpPr/>
          <p:nvPr/>
        </p:nvSpPr>
        <p:spPr>
          <a:xfrm>
            <a:off x="5593163" y="3014691"/>
            <a:ext cx="239460" cy="237831"/>
          </a:xfrm>
          <a:custGeom>
            <a:avLst/>
            <a:gdLst/>
            <a:ahLst/>
            <a:cxnLst/>
            <a:rect l="l" t="t" r="r" b="b"/>
            <a:pathLst>
              <a:path w="280034" h="278129">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29">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42" name="object 42"/>
          <p:cNvSpPr/>
          <p:nvPr/>
        </p:nvSpPr>
        <p:spPr>
          <a:xfrm>
            <a:off x="5354018" y="3491227"/>
            <a:ext cx="195477" cy="195477"/>
          </a:xfrm>
          <a:prstGeom prst="rect">
            <a:avLst/>
          </a:prstGeom>
          <a:blipFill>
            <a:blip/>
            <a:stretch>
              <a:fillRect/>
            </a:stretch>
          </a:blipFill>
        </p:spPr>
        <p:txBody>
          <a:bodyPr wrap="square" lIns="0" tIns="0" rIns="0" bIns="0" rtlCol="0"/>
          <a:lstStyle/>
          <a:p>
            <a:endParaRPr sz="1540"/>
          </a:p>
        </p:txBody>
      </p:sp>
      <p:sp>
        <p:nvSpPr>
          <p:cNvPr id="43" name="object 43"/>
          <p:cNvSpPr/>
          <p:nvPr/>
        </p:nvSpPr>
        <p:spPr>
          <a:xfrm>
            <a:off x="5332526" y="3470805"/>
            <a:ext cx="239460" cy="237831"/>
          </a:xfrm>
          <a:custGeom>
            <a:avLst/>
            <a:gdLst/>
            <a:ahLst/>
            <a:cxnLst/>
            <a:rect l="l" t="t" r="r" b="b"/>
            <a:pathLst>
              <a:path w="280034" h="278129">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8" y="207569"/>
                </a:lnTo>
                <a:lnTo>
                  <a:pt x="41961" y="238256"/>
                </a:lnTo>
                <a:lnTo>
                  <a:pt x="51054" y="245202"/>
                </a:lnTo>
                <a:lnTo>
                  <a:pt x="51053" y="129037"/>
                </a:lnTo>
                <a:lnTo>
                  <a:pt x="65830" y="89195"/>
                </a:lnTo>
                <a:lnTo>
                  <a:pt x="92127" y="63195"/>
                </a:lnTo>
                <a:lnTo>
                  <a:pt x="125149" y="50853"/>
                </a:lnTo>
                <a:lnTo>
                  <a:pt x="160102" y="51984"/>
                </a:lnTo>
                <a:lnTo>
                  <a:pt x="192191" y="66404"/>
                </a:lnTo>
                <a:lnTo>
                  <a:pt x="216622" y="93928"/>
                </a:lnTo>
                <a:lnTo>
                  <a:pt x="228600" y="134371"/>
                </a:lnTo>
                <a:lnTo>
                  <a:pt x="228600" y="246058"/>
                </a:lnTo>
                <a:lnTo>
                  <a:pt x="232742" y="243240"/>
                </a:lnTo>
                <a:lnTo>
                  <a:pt x="256218" y="215792"/>
                </a:lnTo>
                <a:lnTo>
                  <a:pt x="272463" y="180716"/>
                </a:lnTo>
                <a:lnTo>
                  <a:pt x="279654" y="138181"/>
                </a:lnTo>
                <a:close/>
              </a:path>
              <a:path w="280034" h="278129">
                <a:moveTo>
                  <a:pt x="228600" y="246058"/>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2"/>
                </a:lnTo>
                <a:lnTo>
                  <a:pt x="70597" y="260132"/>
                </a:lnTo>
                <a:lnTo>
                  <a:pt x="102925" y="273363"/>
                </a:lnTo>
                <a:lnTo>
                  <a:pt x="137125" y="278121"/>
                </a:lnTo>
                <a:lnTo>
                  <a:pt x="171374" y="274573"/>
                </a:lnTo>
                <a:lnTo>
                  <a:pt x="203854" y="262890"/>
                </a:lnTo>
                <a:lnTo>
                  <a:pt x="228600" y="246058"/>
                </a:lnTo>
                <a:close/>
              </a:path>
            </a:pathLst>
          </a:custGeom>
          <a:solidFill>
            <a:srgbClr val="FF0000"/>
          </a:solidFill>
        </p:spPr>
        <p:txBody>
          <a:bodyPr wrap="square" lIns="0" tIns="0" rIns="0" bIns="0" rtlCol="0"/>
          <a:lstStyle/>
          <a:p>
            <a:endParaRPr sz="1540"/>
          </a:p>
        </p:txBody>
      </p:sp>
      <p:sp>
        <p:nvSpPr>
          <p:cNvPr id="44" name="object 44"/>
          <p:cNvSpPr/>
          <p:nvPr/>
        </p:nvSpPr>
        <p:spPr>
          <a:xfrm>
            <a:off x="6005610" y="2709316"/>
            <a:ext cx="195477" cy="195477"/>
          </a:xfrm>
          <a:prstGeom prst="rect">
            <a:avLst/>
          </a:prstGeom>
          <a:blipFill>
            <a:blip/>
            <a:stretch>
              <a:fillRect/>
            </a:stretch>
          </a:blipFill>
        </p:spPr>
        <p:txBody>
          <a:bodyPr wrap="square" lIns="0" tIns="0" rIns="0" bIns="0" rtlCol="0"/>
          <a:lstStyle/>
          <a:p>
            <a:endParaRPr sz="1540"/>
          </a:p>
        </p:txBody>
      </p:sp>
      <p:sp>
        <p:nvSpPr>
          <p:cNvPr id="45" name="object 45"/>
          <p:cNvSpPr/>
          <p:nvPr/>
        </p:nvSpPr>
        <p:spPr>
          <a:xfrm>
            <a:off x="5984118" y="2688896"/>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30" y="89195"/>
                </a:lnTo>
                <a:lnTo>
                  <a:pt x="92127" y="63195"/>
                </a:lnTo>
                <a:lnTo>
                  <a:pt x="125149" y="50853"/>
                </a:lnTo>
                <a:lnTo>
                  <a:pt x="160102" y="51984"/>
                </a:lnTo>
                <a:lnTo>
                  <a:pt x="192191" y="66404"/>
                </a:lnTo>
                <a:lnTo>
                  <a:pt x="216622" y="93928"/>
                </a:lnTo>
                <a:lnTo>
                  <a:pt x="228600" y="134371"/>
                </a:lnTo>
                <a:lnTo>
                  <a:pt x="228600" y="246059"/>
                </a:lnTo>
                <a:lnTo>
                  <a:pt x="232736" y="243245"/>
                </a:lnTo>
                <a:lnTo>
                  <a:pt x="256214" y="215797"/>
                </a:lnTo>
                <a:lnTo>
                  <a:pt x="272460" y="180719"/>
                </a:lnTo>
                <a:lnTo>
                  <a:pt x="279654" y="138181"/>
                </a:lnTo>
                <a:close/>
              </a:path>
              <a:path w="280034"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3366FF"/>
          </a:solidFill>
        </p:spPr>
        <p:txBody>
          <a:bodyPr wrap="square" lIns="0" tIns="0" rIns="0" bIns="0" rtlCol="0"/>
          <a:lstStyle/>
          <a:p>
            <a:endParaRPr sz="1540"/>
          </a:p>
        </p:txBody>
      </p:sp>
      <p:sp>
        <p:nvSpPr>
          <p:cNvPr id="46" name="object 46"/>
          <p:cNvSpPr/>
          <p:nvPr/>
        </p:nvSpPr>
        <p:spPr>
          <a:xfrm>
            <a:off x="4572119" y="1145498"/>
            <a:ext cx="195477" cy="195477"/>
          </a:xfrm>
          <a:prstGeom prst="rect">
            <a:avLst/>
          </a:prstGeom>
          <a:blipFill>
            <a:blip/>
            <a:stretch>
              <a:fillRect/>
            </a:stretch>
          </a:blipFill>
        </p:spPr>
        <p:txBody>
          <a:bodyPr wrap="square" lIns="0" tIns="0" rIns="0" bIns="0" rtlCol="0"/>
          <a:lstStyle/>
          <a:p>
            <a:endParaRPr sz="1540"/>
          </a:p>
        </p:txBody>
      </p:sp>
      <p:sp>
        <p:nvSpPr>
          <p:cNvPr id="47" name="object 47"/>
          <p:cNvSpPr/>
          <p:nvPr/>
        </p:nvSpPr>
        <p:spPr>
          <a:xfrm>
            <a:off x="4550616" y="1125076"/>
            <a:ext cx="239460" cy="237831"/>
          </a:xfrm>
          <a:custGeom>
            <a:avLst/>
            <a:gdLst/>
            <a:ahLst/>
            <a:cxnLst/>
            <a:rect l="l" t="t" r="r" b="b"/>
            <a:pathLst>
              <a:path w="280035"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FF0000"/>
          </a:solidFill>
        </p:spPr>
        <p:txBody>
          <a:bodyPr wrap="square" lIns="0" tIns="0" rIns="0" bIns="0" rtlCol="0"/>
          <a:lstStyle/>
          <a:p>
            <a:endParaRPr sz="1540"/>
          </a:p>
        </p:txBody>
      </p:sp>
      <p:sp>
        <p:nvSpPr>
          <p:cNvPr id="48" name="object 48"/>
          <p:cNvSpPr/>
          <p:nvPr/>
        </p:nvSpPr>
        <p:spPr>
          <a:xfrm>
            <a:off x="5419177" y="2188043"/>
            <a:ext cx="195477" cy="195477"/>
          </a:xfrm>
          <a:prstGeom prst="rect">
            <a:avLst/>
          </a:prstGeom>
          <a:blipFill>
            <a:blip/>
            <a:stretch>
              <a:fillRect/>
            </a:stretch>
          </a:blipFill>
        </p:spPr>
        <p:txBody>
          <a:bodyPr wrap="square" lIns="0" tIns="0" rIns="0" bIns="0" rtlCol="0"/>
          <a:lstStyle/>
          <a:p>
            <a:endParaRPr sz="1540"/>
          </a:p>
        </p:txBody>
      </p:sp>
      <p:sp>
        <p:nvSpPr>
          <p:cNvPr id="49" name="object 49"/>
          <p:cNvSpPr/>
          <p:nvPr/>
        </p:nvSpPr>
        <p:spPr>
          <a:xfrm>
            <a:off x="5397685" y="2167622"/>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8" y="207569"/>
                </a:lnTo>
                <a:lnTo>
                  <a:pt x="41961" y="238257"/>
                </a:lnTo>
                <a:lnTo>
                  <a:pt x="51054" y="245203"/>
                </a:lnTo>
                <a:lnTo>
                  <a:pt x="51053" y="129037"/>
                </a:lnTo>
                <a:lnTo>
                  <a:pt x="65830" y="89195"/>
                </a:lnTo>
                <a:lnTo>
                  <a:pt x="92127" y="63195"/>
                </a:lnTo>
                <a:lnTo>
                  <a:pt x="125149" y="50853"/>
                </a:lnTo>
                <a:lnTo>
                  <a:pt x="160102" y="51984"/>
                </a:lnTo>
                <a:lnTo>
                  <a:pt x="192191" y="66404"/>
                </a:lnTo>
                <a:lnTo>
                  <a:pt x="216622" y="93928"/>
                </a:lnTo>
                <a:lnTo>
                  <a:pt x="228600" y="134371"/>
                </a:lnTo>
                <a:lnTo>
                  <a:pt x="228600" y="246063"/>
                </a:lnTo>
                <a:lnTo>
                  <a:pt x="232742" y="243245"/>
                </a:lnTo>
                <a:lnTo>
                  <a:pt x="256218" y="215797"/>
                </a:lnTo>
                <a:lnTo>
                  <a:pt x="272463" y="180719"/>
                </a:lnTo>
                <a:lnTo>
                  <a:pt x="279654" y="138181"/>
                </a:lnTo>
                <a:close/>
              </a:path>
              <a:path w="280034" h="278130">
                <a:moveTo>
                  <a:pt x="228600" y="246063"/>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3"/>
                </a:lnTo>
                <a:lnTo>
                  <a:pt x="70597" y="260134"/>
                </a:lnTo>
                <a:lnTo>
                  <a:pt x="102925" y="273367"/>
                </a:lnTo>
                <a:lnTo>
                  <a:pt x="137125" y="278125"/>
                </a:lnTo>
                <a:lnTo>
                  <a:pt x="171374" y="274579"/>
                </a:lnTo>
                <a:lnTo>
                  <a:pt x="203854" y="262896"/>
                </a:lnTo>
                <a:lnTo>
                  <a:pt x="228600" y="246063"/>
                </a:lnTo>
                <a:close/>
              </a:path>
            </a:pathLst>
          </a:custGeom>
          <a:solidFill>
            <a:srgbClr val="FF0000"/>
          </a:solidFill>
        </p:spPr>
        <p:txBody>
          <a:bodyPr wrap="square" lIns="0" tIns="0" rIns="0" bIns="0" rtlCol="0"/>
          <a:lstStyle/>
          <a:p>
            <a:endParaRPr sz="1540"/>
          </a:p>
        </p:txBody>
      </p:sp>
      <p:sp>
        <p:nvSpPr>
          <p:cNvPr id="50" name="object 50"/>
          <p:cNvSpPr/>
          <p:nvPr/>
        </p:nvSpPr>
        <p:spPr>
          <a:xfrm>
            <a:off x="4897915" y="1927407"/>
            <a:ext cx="195477" cy="195477"/>
          </a:xfrm>
          <a:prstGeom prst="rect">
            <a:avLst/>
          </a:prstGeom>
          <a:blipFill>
            <a:blip/>
            <a:stretch>
              <a:fillRect/>
            </a:stretch>
          </a:blipFill>
        </p:spPr>
        <p:txBody>
          <a:bodyPr wrap="square" lIns="0" tIns="0" rIns="0" bIns="0" rtlCol="0"/>
          <a:lstStyle/>
          <a:p>
            <a:endParaRPr sz="1540"/>
          </a:p>
        </p:txBody>
      </p:sp>
      <p:sp>
        <p:nvSpPr>
          <p:cNvPr id="51" name="object 51"/>
          <p:cNvSpPr/>
          <p:nvPr/>
        </p:nvSpPr>
        <p:spPr>
          <a:xfrm>
            <a:off x="5419177" y="1797088"/>
            <a:ext cx="195477" cy="195477"/>
          </a:xfrm>
          <a:prstGeom prst="rect">
            <a:avLst/>
          </a:prstGeom>
          <a:blipFill>
            <a:blip/>
            <a:stretch>
              <a:fillRect/>
            </a:stretch>
          </a:blipFill>
        </p:spPr>
        <p:txBody>
          <a:bodyPr wrap="square" lIns="0" tIns="0" rIns="0" bIns="0" rtlCol="0"/>
          <a:lstStyle/>
          <a:p>
            <a:endParaRPr sz="1540"/>
          </a:p>
        </p:txBody>
      </p:sp>
      <p:sp>
        <p:nvSpPr>
          <p:cNvPr id="52" name="object 52"/>
          <p:cNvSpPr/>
          <p:nvPr/>
        </p:nvSpPr>
        <p:spPr>
          <a:xfrm>
            <a:off x="5397685" y="1776668"/>
            <a:ext cx="239460" cy="237831"/>
          </a:xfrm>
          <a:custGeom>
            <a:avLst/>
            <a:gdLst/>
            <a:ahLst/>
            <a:cxnLst/>
            <a:rect l="l" t="t" r="r" b="b"/>
            <a:pathLst>
              <a:path w="280034"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8" y="207569"/>
                </a:lnTo>
                <a:lnTo>
                  <a:pt x="41961" y="238256"/>
                </a:lnTo>
                <a:lnTo>
                  <a:pt x="51054" y="245202"/>
                </a:lnTo>
                <a:lnTo>
                  <a:pt x="51053" y="129037"/>
                </a:lnTo>
                <a:lnTo>
                  <a:pt x="65830" y="89195"/>
                </a:lnTo>
                <a:lnTo>
                  <a:pt x="92127" y="63195"/>
                </a:lnTo>
                <a:lnTo>
                  <a:pt x="125149" y="50853"/>
                </a:lnTo>
                <a:lnTo>
                  <a:pt x="160102" y="51984"/>
                </a:lnTo>
                <a:lnTo>
                  <a:pt x="192191" y="66404"/>
                </a:lnTo>
                <a:lnTo>
                  <a:pt x="216622" y="93928"/>
                </a:lnTo>
                <a:lnTo>
                  <a:pt x="228600" y="134371"/>
                </a:lnTo>
                <a:lnTo>
                  <a:pt x="228600" y="246058"/>
                </a:lnTo>
                <a:lnTo>
                  <a:pt x="232742" y="243240"/>
                </a:lnTo>
                <a:lnTo>
                  <a:pt x="256218" y="215792"/>
                </a:lnTo>
                <a:lnTo>
                  <a:pt x="272463" y="180716"/>
                </a:lnTo>
                <a:lnTo>
                  <a:pt x="279654" y="138181"/>
                </a:lnTo>
                <a:close/>
              </a:path>
              <a:path w="280034" h="278130">
                <a:moveTo>
                  <a:pt x="228600" y="246058"/>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2"/>
                </a:lnTo>
                <a:lnTo>
                  <a:pt x="70597" y="260132"/>
                </a:lnTo>
                <a:lnTo>
                  <a:pt x="102925" y="273363"/>
                </a:lnTo>
                <a:lnTo>
                  <a:pt x="137125" y="278121"/>
                </a:lnTo>
                <a:lnTo>
                  <a:pt x="171374" y="274573"/>
                </a:lnTo>
                <a:lnTo>
                  <a:pt x="203854" y="262890"/>
                </a:lnTo>
                <a:lnTo>
                  <a:pt x="228600" y="246058"/>
                </a:lnTo>
                <a:close/>
              </a:path>
            </a:pathLst>
          </a:custGeom>
          <a:solidFill>
            <a:srgbClr val="3366FF"/>
          </a:solidFill>
        </p:spPr>
        <p:txBody>
          <a:bodyPr wrap="square" lIns="0" tIns="0" rIns="0" bIns="0" rtlCol="0"/>
          <a:lstStyle/>
          <a:p>
            <a:endParaRPr sz="1540"/>
          </a:p>
        </p:txBody>
      </p:sp>
      <p:sp>
        <p:nvSpPr>
          <p:cNvPr id="53" name="object 53"/>
          <p:cNvSpPr/>
          <p:nvPr/>
        </p:nvSpPr>
        <p:spPr>
          <a:xfrm>
            <a:off x="5223710" y="1666770"/>
            <a:ext cx="195477" cy="195477"/>
          </a:xfrm>
          <a:prstGeom prst="rect">
            <a:avLst/>
          </a:prstGeom>
          <a:blipFill>
            <a:blip/>
            <a:stretch>
              <a:fillRect/>
            </a:stretch>
          </a:blipFill>
        </p:spPr>
        <p:txBody>
          <a:bodyPr wrap="square" lIns="0" tIns="0" rIns="0" bIns="0" rtlCol="0"/>
          <a:lstStyle/>
          <a:p>
            <a:endParaRPr sz="1540"/>
          </a:p>
        </p:txBody>
      </p:sp>
      <p:sp>
        <p:nvSpPr>
          <p:cNvPr id="54" name="object 54"/>
          <p:cNvSpPr/>
          <p:nvPr/>
        </p:nvSpPr>
        <p:spPr>
          <a:xfrm>
            <a:off x="5202208" y="1646349"/>
            <a:ext cx="239460" cy="237831"/>
          </a:xfrm>
          <a:custGeom>
            <a:avLst/>
            <a:gdLst/>
            <a:ahLst/>
            <a:cxnLst/>
            <a:rect l="l" t="t" r="r" b="b"/>
            <a:pathLst>
              <a:path w="280035" h="278130">
                <a:moveTo>
                  <a:pt x="279654" y="138181"/>
                </a:moveTo>
                <a:lnTo>
                  <a:pt x="279654" y="130561"/>
                </a:lnTo>
                <a:lnTo>
                  <a:pt x="278892" y="122941"/>
                </a:lnTo>
                <a:lnTo>
                  <a:pt x="267110" y="81814"/>
                </a:lnTo>
                <a:lnTo>
                  <a:pt x="247086" y="48958"/>
                </a:lnTo>
                <a:lnTo>
                  <a:pt x="189701" y="8051"/>
                </a:lnTo>
                <a:lnTo>
                  <a:pt x="156033" y="0"/>
                </a:lnTo>
                <a:lnTo>
                  <a:pt x="121513" y="213"/>
                </a:lnTo>
                <a:lnTo>
                  <a:pt x="57301" y="25434"/>
                </a:lnTo>
                <a:lnTo>
                  <a:pt x="11841" y="83702"/>
                </a:lnTo>
                <a:lnTo>
                  <a:pt x="761" y="125227"/>
                </a:lnTo>
                <a:lnTo>
                  <a:pt x="0" y="132085"/>
                </a:lnTo>
                <a:lnTo>
                  <a:pt x="0" y="146563"/>
                </a:lnTo>
                <a:lnTo>
                  <a:pt x="18837" y="207569"/>
                </a:lnTo>
                <a:lnTo>
                  <a:pt x="41960" y="238257"/>
                </a:lnTo>
                <a:lnTo>
                  <a:pt x="51054" y="245204"/>
                </a:lnTo>
                <a:lnTo>
                  <a:pt x="51053" y="129037"/>
                </a:lnTo>
                <a:lnTo>
                  <a:pt x="65823" y="89210"/>
                </a:lnTo>
                <a:lnTo>
                  <a:pt x="92118" y="63215"/>
                </a:lnTo>
                <a:lnTo>
                  <a:pt x="125143" y="50871"/>
                </a:lnTo>
                <a:lnTo>
                  <a:pt x="160099" y="51995"/>
                </a:lnTo>
                <a:lnTo>
                  <a:pt x="192192" y="66408"/>
                </a:lnTo>
                <a:lnTo>
                  <a:pt x="216625" y="93927"/>
                </a:lnTo>
                <a:lnTo>
                  <a:pt x="228600" y="134371"/>
                </a:lnTo>
                <a:lnTo>
                  <a:pt x="228600" y="246059"/>
                </a:lnTo>
                <a:lnTo>
                  <a:pt x="232736" y="243245"/>
                </a:lnTo>
                <a:lnTo>
                  <a:pt x="256214" y="215797"/>
                </a:lnTo>
                <a:lnTo>
                  <a:pt x="272460" y="180719"/>
                </a:lnTo>
                <a:lnTo>
                  <a:pt x="279654" y="138181"/>
                </a:lnTo>
                <a:close/>
              </a:path>
              <a:path w="280035" h="278130">
                <a:moveTo>
                  <a:pt x="228600" y="246059"/>
                </a:moveTo>
                <a:lnTo>
                  <a:pt x="228600" y="143515"/>
                </a:lnTo>
                <a:lnTo>
                  <a:pt x="217221" y="182519"/>
                </a:lnTo>
                <a:lnTo>
                  <a:pt x="193620" y="209497"/>
                </a:lnTo>
                <a:lnTo>
                  <a:pt x="162375" y="224190"/>
                </a:lnTo>
                <a:lnTo>
                  <a:pt x="128067" y="226340"/>
                </a:lnTo>
                <a:lnTo>
                  <a:pt x="95278" y="215689"/>
                </a:lnTo>
                <a:lnTo>
                  <a:pt x="68588" y="191976"/>
                </a:lnTo>
                <a:lnTo>
                  <a:pt x="52577" y="154945"/>
                </a:lnTo>
                <a:lnTo>
                  <a:pt x="51053" y="146563"/>
                </a:lnTo>
                <a:lnTo>
                  <a:pt x="51054" y="245204"/>
                </a:lnTo>
                <a:lnTo>
                  <a:pt x="70595" y="260134"/>
                </a:lnTo>
                <a:lnTo>
                  <a:pt x="102922" y="273367"/>
                </a:lnTo>
                <a:lnTo>
                  <a:pt x="137120" y="278125"/>
                </a:lnTo>
                <a:lnTo>
                  <a:pt x="171369" y="274579"/>
                </a:lnTo>
                <a:lnTo>
                  <a:pt x="203848" y="262896"/>
                </a:lnTo>
                <a:lnTo>
                  <a:pt x="228600" y="246059"/>
                </a:lnTo>
                <a:close/>
              </a:path>
            </a:pathLst>
          </a:custGeom>
          <a:solidFill>
            <a:srgbClr val="3366FF"/>
          </a:solidFill>
        </p:spPr>
        <p:txBody>
          <a:bodyPr wrap="square" lIns="0" tIns="0" rIns="0" bIns="0" rtlCol="0"/>
          <a:lstStyle/>
          <a:p>
            <a:endParaRPr sz="1540"/>
          </a:p>
        </p:txBody>
      </p:sp>
      <p:sp>
        <p:nvSpPr>
          <p:cNvPr id="55" name="object 55"/>
          <p:cNvSpPr/>
          <p:nvPr/>
        </p:nvSpPr>
        <p:spPr>
          <a:xfrm>
            <a:off x="5419177" y="2188043"/>
            <a:ext cx="195477" cy="195477"/>
          </a:xfrm>
          <a:prstGeom prst="rect">
            <a:avLst/>
          </a:prstGeom>
          <a:blipFill>
            <a:blip/>
            <a:stretch>
              <a:fillRect/>
            </a:stretch>
          </a:blipFill>
        </p:spPr>
        <p:txBody>
          <a:bodyPr wrap="square" lIns="0" tIns="0" rIns="0" bIns="0" rtlCol="0"/>
          <a:lstStyle/>
          <a:p>
            <a:endParaRPr sz="1540"/>
          </a:p>
        </p:txBody>
      </p:sp>
      <p:sp>
        <p:nvSpPr>
          <p:cNvPr id="56" name="object 56"/>
          <p:cNvSpPr/>
          <p:nvPr/>
        </p:nvSpPr>
        <p:spPr>
          <a:xfrm>
            <a:off x="6917848" y="3165431"/>
            <a:ext cx="195477" cy="325796"/>
          </a:xfrm>
          <a:custGeom>
            <a:avLst/>
            <a:gdLst/>
            <a:ahLst/>
            <a:cxnLst/>
            <a:rect l="l" t="t" r="r" b="b"/>
            <a:pathLst>
              <a:path w="228600" h="381000">
                <a:moveTo>
                  <a:pt x="228599" y="0"/>
                </a:moveTo>
                <a:lnTo>
                  <a:pt x="85343" y="92202"/>
                </a:lnTo>
                <a:lnTo>
                  <a:pt x="128610" y="118010"/>
                </a:lnTo>
                <a:lnTo>
                  <a:pt x="141731" y="96012"/>
                </a:lnTo>
                <a:lnTo>
                  <a:pt x="185165" y="122682"/>
                </a:lnTo>
                <a:lnTo>
                  <a:pt x="185165" y="151744"/>
                </a:lnTo>
                <a:lnTo>
                  <a:pt x="215645" y="169926"/>
                </a:lnTo>
                <a:lnTo>
                  <a:pt x="228599" y="0"/>
                </a:lnTo>
                <a:close/>
              </a:path>
              <a:path w="228600" h="381000">
                <a:moveTo>
                  <a:pt x="172379" y="144117"/>
                </a:moveTo>
                <a:lnTo>
                  <a:pt x="128610" y="118010"/>
                </a:lnTo>
                <a:lnTo>
                  <a:pt x="115823" y="139446"/>
                </a:lnTo>
                <a:lnTo>
                  <a:pt x="159257" y="166116"/>
                </a:lnTo>
                <a:lnTo>
                  <a:pt x="172379" y="144117"/>
                </a:lnTo>
                <a:close/>
              </a:path>
              <a:path w="228600" h="381000">
                <a:moveTo>
                  <a:pt x="185165" y="122682"/>
                </a:moveTo>
                <a:lnTo>
                  <a:pt x="141731" y="96012"/>
                </a:lnTo>
                <a:lnTo>
                  <a:pt x="128610" y="118010"/>
                </a:lnTo>
                <a:lnTo>
                  <a:pt x="172379" y="144117"/>
                </a:lnTo>
                <a:lnTo>
                  <a:pt x="185165" y="122682"/>
                </a:lnTo>
                <a:close/>
              </a:path>
              <a:path w="228600" h="381000">
                <a:moveTo>
                  <a:pt x="185165" y="151744"/>
                </a:moveTo>
                <a:lnTo>
                  <a:pt x="185165" y="122682"/>
                </a:lnTo>
                <a:lnTo>
                  <a:pt x="172379" y="144117"/>
                </a:lnTo>
                <a:lnTo>
                  <a:pt x="185165" y="151744"/>
                </a:lnTo>
                <a:close/>
              </a:path>
              <a:path w="228600" h="381000">
                <a:moveTo>
                  <a:pt x="144017" y="289560"/>
                </a:moveTo>
                <a:lnTo>
                  <a:pt x="13715" y="211836"/>
                </a:lnTo>
                <a:lnTo>
                  <a:pt x="0" y="381000"/>
                </a:lnTo>
                <a:lnTo>
                  <a:pt x="144017" y="289560"/>
                </a:lnTo>
                <a:close/>
              </a:path>
              <a:path w="228600" h="381000">
                <a:moveTo>
                  <a:pt x="133349" y="209550"/>
                </a:moveTo>
                <a:lnTo>
                  <a:pt x="89915" y="183642"/>
                </a:lnTo>
                <a:lnTo>
                  <a:pt x="63245" y="227076"/>
                </a:lnTo>
                <a:lnTo>
                  <a:pt x="106679" y="252984"/>
                </a:lnTo>
                <a:lnTo>
                  <a:pt x="133349" y="209550"/>
                </a:lnTo>
                <a:close/>
              </a:path>
            </a:pathLst>
          </a:custGeom>
          <a:solidFill>
            <a:srgbClr val="000000"/>
          </a:solidFill>
        </p:spPr>
        <p:txBody>
          <a:bodyPr wrap="square" lIns="0" tIns="0" rIns="0" bIns="0" rtlCol="0"/>
          <a:lstStyle/>
          <a:p>
            <a:endParaRPr sz="1540"/>
          </a:p>
        </p:txBody>
      </p:sp>
      <p:sp>
        <p:nvSpPr>
          <p:cNvPr id="57" name="object 57"/>
          <p:cNvSpPr txBox="1"/>
          <p:nvPr/>
        </p:nvSpPr>
        <p:spPr>
          <a:xfrm>
            <a:off x="7390464" y="2851214"/>
            <a:ext cx="173215" cy="402590"/>
          </a:xfrm>
          <a:prstGeom prst="rect">
            <a:avLst/>
          </a:prstGeom>
        </p:spPr>
        <p:txBody>
          <a:bodyPr vert="horz" wrap="square" lIns="0" tIns="14117" rIns="0" bIns="0" rtlCol="0">
            <a:spAutoFit/>
          </a:bodyPr>
          <a:lstStyle/>
          <a:p>
            <a:pPr marL="12700">
              <a:lnSpc>
                <a:spcPct val="100000"/>
              </a:lnSpc>
              <a:spcBef>
                <a:spcPts val="130"/>
              </a:spcBef>
            </a:pPr>
            <a:r>
              <a:rPr sz="2525" i="1" spc="-65" dirty="0">
                <a:latin typeface="Symbol" panose="05050102010706020507"/>
                <a:cs typeface="Symbol" panose="05050102010706020507"/>
              </a:rPr>
              <a:t></a:t>
            </a:r>
            <a:endParaRPr sz="2525">
              <a:latin typeface="Symbol" panose="05050102010706020507"/>
              <a:cs typeface="Symbol" panose="05050102010706020507"/>
            </a:endParaRPr>
          </a:p>
        </p:txBody>
      </p:sp>
      <p:sp>
        <p:nvSpPr>
          <p:cNvPr id="58" name="object 58"/>
          <p:cNvSpPr/>
          <p:nvPr/>
        </p:nvSpPr>
        <p:spPr>
          <a:xfrm>
            <a:off x="7178485" y="2774476"/>
            <a:ext cx="195477" cy="325796"/>
          </a:xfrm>
          <a:custGeom>
            <a:avLst/>
            <a:gdLst/>
            <a:ahLst/>
            <a:cxnLst/>
            <a:rect l="l" t="t" r="r" b="b"/>
            <a:pathLst>
              <a:path w="228600" h="381000">
                <a:moveTo>
                  <a:pt x="228599" y="0"/>
                </a:moveTo>
                <a:lnTo>
                  <a:pt x="85343" y="92202"/>
                </a:lnTo>
                <a:lnTo>
                  <a:pt x="128610" y="118010"/>
                </a:lnTo>
                <a:lnTo>
                  <a:pt x="141731" y="96012"/>
                </a:lnTo>
                <a:lnTo>
                  <a:pt x="185165" y="122682"/>
                </a:lnTo>
                <a:lnTo>
                  <a:pt x="185165" y="151744"/>
                </a:lnTo>
                <a:lnTo>
                  <a:pt x="215645" y="169926"/>
                </a:lnTo>
                <a:lnTo>
                  <a:pt x="228599" y="0"/>
                </a:lnTo>
                <a:close/>
              </a:path>
              <a:path w="228600" h="381000">
                <a:moveTo>
                  <a:pt x="172379" y="144117"/>
                </a:moveTo>
                <a:lnTo>
                  <a:pt x="128610" y="118010"/>
                </a:lnTo>
                <a:lnTo>
                  <a:pt x="115823" y="139446"/>
                </a:lnTo>
                <a:lnTo>
                  <a:pt x="159257" y="166116"/>
                </a:lnTo>
                <a:lnTo>
                  <a:pt x="172379" y="144117"/>
                </a:lnTo>
                <a:close/>
              </a:path>
              <a:path w="228600" h="381000">
                <a:moveTo>
                  <a:pt x="185165" y="122682"/>
                </a:moveTo>
                <a:lnTo>
                  <a:pt x="141731" y="96012"/>
                </a:lnTo>
                <a:lnTo>
                  <a:pt x="128610" y="118010"/>
                </a:lnTo>
                <a:lnTo>
                  <a:pt x="172379" y="144117"/>
                </a:lnTo>
                <a:lnTo>
                  <a:pt x="185165" y="122682"/>
                </a:lnTo>
                <a:close/>
              </a:path>
              <a:path w="228600" h="381000">
                <a:moveTo>
                  <a:pt x="185165" y="151744"/>
                </a:moveTo>
                <a:lnTo>
                  <a:pt x="185165" y="122682"/>
                </a:lnTo>
                <a:lnTo>
                  <a:pt x="172379" y="144117"/>
                </a:lnTo>
                <a:lnTo>
                  <a:pt x="185165" y="151744"/>
                </a:lnTo>
                <a:close/>
              </a:path>
              <a:path w="228600" h="381000">
                <a:moveTo>
                  <a:pt x="144017" y="289560"/>
                </a:moveTo>
                <a:lnTo>
                  <a:pt x="13715" y="211836"/>
                </a:lnTo>
                <a:lnTo>
                  <a:pt x="0" y="381000"/>
                </a:lnTo>
                <a:lnTo>
                  <a:pt x="144017" y="289560"/>
                </a:lnTo>
                <a:close/>
              </a:path>
              <a:path w="228600" h="381000">
                <a:moveTo>
                  <a:pt x="133349" y="209550"/>
                </a:moveTo>
                <a:lnTo>
                  <a:pt x="89915" y="183642"/>
                </a:lnTo>
                <a:lnTo>
                  <a:pt x="63245" y="227076"/>
                </a:lnTo>
                <a:lnTo>
                  <a:pt x="106679" y="252984"/>
                </a:lnTo>
                <a:lnTo>
                  <a:pt x="133349" y="209550"/>
                </a:lnTo>
                <a:close/>
              </a:path>
            </a:pathLst>
          </a:custGeom>
          <a:solidFill>
            <a:srgbClr val="000000"/>
          </a:solidFill>
        </p:spPr>
        <p:txBody>
          <a:bodyPr wrap="square" lIns="0" tIns="0" rIns="0" bIns="0" rtlCol="0"/>
          <a:lstStyle/>
          <a:p>
            <a:endParaRPr sz="1540"/>
          </a:p>
        </p:txBody>
      </p:sp>
      <p:sp>
        <p:nvSpPr>
          <p:cNvPr id="59" name="object 59"/>
          <p:cNvSpPr/>
          <p:nvPr/>
        </p:nvSpPr>
        <p:spPr>
          <a:xfrm>
            <a:off x="3780435" y="1322078"/>
            <a:ext cx="3669546" cy="1993327"/>
          </a:xfrm>
          <a:custGeom>
            <a:avLst/>
            <a:gdLst/>
            <a:ahLst/>
            <a:cxnLst/>
            <a:rect l="l" t="t" r="r" b="b"/>
            <a:pathLst>
              <a:path w="4291330" h="2331085">
                <a:moveTo>
                  <a:pt x="4290822" y="2285999"/>
                </a:moveTo>
                <a:lnTo>
                  <a:pt x="23622" y="0"/>
                </a:lnTo>
                <a:lnTo>
                  <a:pt x="0" y="44958"/>
                </a:lnTo>
                <a:lnTo>
                  <a:pt x="4267200" y="2330957"/>
                </a:lnTo>
                <a:lnTo>
                  <a:pt x="4290822" y="2285999"/>
                </a:lnTo>
                <a:close/>
              </a:path>
            </a:pathLst>
          </a:custGeom>
          <a:solidFill>
            <a:srgbClr val="000000"/>
          </a:solidFill>
        </p:spPr>
        <p:txBody>
          <a:bodyPr wrap="square" lIns="0" tIns="0" rIns="0" bIns="0" rtlCol="0"/>
          <a:lstStyle/>
          <a:p>
            <a:endParaRPr sz="1540"/>
          </a:p>
        </p:txBody>
      </p:sp>
      <p:sp>
        <p:nvSpPr>
          <p:cNvPr id="60" name="object 60"/>
          <p:cNvSpPr/>
          <p:nvPr/>
        </p:nvSpPr>
        <p:spPr>
          <a:xfrm>
            <a:off x="4046285" y="940897"/>
            <a:ext cx="3658686" cy="1973779"/>
          </a:xfrm>
          <a:custGeom>
            <a:avLst/>
            <a:gdLst/>
            <a:ahLst/>
            <a:cxnLst/>
            <a:rect l="l" t="t" r="r" b="b"/>
            <a:pathLst>
              <a:path w="4278630" h="2308225">
                <a:moveTo>
                  <a:pt x="101345" y="48006"/>
                </a:moveTo>
                <a:lnTo>
                  <a:pt x="11429" y="0"/>
                </a:lnTo>
                <a:lnTo>
                  <a:pt x="0" y="22098"/>
                </a:lnTo>
                <a:lnTo>
                  <a:pt x="89153" y="70104"/>
                </a:lnTo>
                <a:lnTo>
                  <a:pt x="101345" y="48006"/>
                </a:lnTo>
                <a:close/>
              </a:path>
              <a:path w="4278630" h="2308225">
                <a:moveTo>
                  <a:pt x="258317" y="131826"/>
                </a:moveTo>
                <a:lnTo>
                  <a:pt x="168401" y="83819"/>
                </a:lnTo>
                <a:lnTo>
                  <a:pt x="156209" y="105918"/>
                </a:lnTo>
                <a:lnTo>
                  <a:pt x="246125" y="153923"/>
                </a:lnTo>
                <a:lnTo>
                  <a:pt x="258317" y="131826"/>
                </a:lnTo>
                <a:close/>
              </a:path>
              <a:path w="4278630" h="2308225">
                <a:moveTo>
                  <a:pt x="414527" y="215645"/>
                </a:moveTo>
                <a:lnTo>
                  <a:pt x="325373" y="167639"/>
                </a:lnTo>
                <a:lnTo>
                  <a:pt x="313181" y="190499"/>
                </a:lnTo>
                <a:lnTo>
                  <a:pt x="402335" y="237743"/>
                </a:lnTo>
                <a:lnTo>
                  <a:pt x="414527" y="215645"/>
                </a:lnTo>
                <a:close/>
              </a:path>
              <a:path w="4278630" h="2308225">
                <a:moveTo>
                  <a:pt x="571499" y="299465"/>
                </a:moveTo>
                <a:lnTo>
                  <a:pt x="481583" y="251459"/>
                </a:lnTo>
                <a:lnTo>
                  <a:pt x="470153" y="274320"/>
                </a:lnTo>
                <a:lnTo>
                  <a:pt x="559307" y="322325"/>
                </a:lnTo>
                <a:lnTo>
                  <a:pt x="571499" y="299465"/>
                </a:lnTo>
                <a:close/>
              </a:path>
              <a:path w="4278630" h="2308225">
                <a:moveTo>
                  <a:pt x="728471" y="383285"/>
                </a:moveTo>
                <a:lnTo>
                  <a:pt x="638555" y="336041"/>
                </a:lnTo>
                <a:lnTo>
                  <a:pt x="626363" y="358139"/>
                </a:lnTo>
                <a:lnTo>
                  <a:pt x="716279" y="406145"/>
                </a:lnTo>
                <a:lnTo>
                  <a:pt x="728471" y="383285"/>
                </a:lnTo>
                <a:close/>
              </a:path>
              <a:path w="4278630" h="2308225">
                <a:moveTo>
                  <a:pt x="884681" y="467867"/>
                </a:moveTo>
                <a:lnTo>
                  <a:pt x="795527" y="419861"/>
                </a:lnTo>
                <a:lnTo>
                  <a:pt x="783335" y="441959"/>
                </a:lnTo>
                <a:lnTo>
                  <a:pt x="873251" y="489965"/>
                </a:lnTo>
                <a:lnTo>
                  <a:pt x="884681" y="467867"/>
                </a:lnTo>
                <a:close/>
              </a:path>
              <a:path w="4278630" h="2308225">
                <a:moveTo>
                  <a:pt x="1041653" y="551687"/>
                </a:moveTo>
                <a:lnTo>
                  <a:pt x="951737" y="503681"/>
                </a:lnTo>
                <a:lnTo>
                  <a:pt x="940307" y="525779"/>
                </a:lnTo>
                <a:lnTo>
                  <a:pt x="1029461" y="573785"/>
                </a:lnTo>
                <a:lnTo>
                  <a:pt x="1041653" y="551687"/>
                </a:lnTo>
                <a:close/>
              </a:path>
              <a:path w="4278630" h="2308225">
                <a:moveTo>
                  <a:pt x="1198625" y="635507"/>
                </a:moveTo>
                <a:lnTo>
                  <a:pt x="1108709" y="587501"/>
                </a:lnTo>
                <a:lnTo>
                  <a:pt x="1096517" y="609599"/>
                </a:lnTo>
                <a:lnTo>
                  <a:pt x="1186433" y="657605"/>
                </a:lnTo>
                <a:lnTo>
                  <a:pt x="1198625" y="635507"/>
                </a:lnTo>
                <a:close/>
              </a:path>
              <a:path w="4278630" h="2308225">
                <a:moveTo>
                  <a:pt x="1354835" y="719327"/>
                </a:moveTo>
                <a:lnTo>
                  <a:pt x="1265681" y="671321"/>
                </a:lnTo>
                <a:lnTo>
                  <a:pt x="1253489" y="694181"/>
                </a:lnTo>
                <a:lnTo>
                  <a:pt x="1343405" y="742187"/>
                </a:lnTo>
                <a:lnTo>
                  <a:pt x="1354835" y="719327"/>
                </a:lnTo>
                <a:close/>
              </a:path>
              <a:path w="4278630" h="2308225">
                <a:moveTo>
                  <a:pt x="1511807" y="803147"/>
                </a:moveTo>
                <a:lnTo>
                  <a:pt x="1421891" y="755141"/>
                </a:lnTo>
                <a:lnTo>
                  <a:pt x="1410461" y="778001"/>
                </a:lnTo>
                <a:lnTo>
                  <a:pt x="1499615" y="826007"/>
                </a:lnTo>
                <a:lnTo>
                  <a:pt x="1511807" y="803147"/>
                </a:lnTo>
                <a:close/>
              </a:path>
              <a:path w="4278630" h="2308225">
                <a:moveTo>
                  <a:pt x="1668779" y="887729"/>
                </a:moveTo>
                <a:lnTo>
                  <a:pt x="1578863" y="839723"/>
                </a:lnTo>
                <a:lnTo>
                  <a:pt x="1566671" y="861821"/>
                </a:lnTo>
                <a:lnTo>
                  <a:pt x="1656587" y="909827"/>
                </a:lnTo>
                <a:lnTo>
                  <a:pt x="1668779" y="887729"/>
                </a:lnTo>
                <a:close/>
              </a:path>
              <a:path w="4278630" h="2308225">
                <a:moveTo>
                  <a:pt x="1824989" y="971549"/>
                </a:moveTo>
                <a:lnTo>
                  <a:pt x="1735835" y="923543"/>
                </a:lnTo>
                <a:lnTo>
                  <a:pt x="1723643" y="945641"/>
                </a:lnTo>
                <a:lnTo>
                  <a:pt x="1813559" y="993647"/>
                </a:lnTo>
                <a:lnTo>
                  <a:pt x="1824989" y="971549"/>
                </a:lnTo>
                <a:close/>
              </a:path>
              <a:path w="4278630" h="2308225">
                <a:moveTo>
                  <a:pt x="1981961" y="1055369"/>
                </a:moveTo>
                <a:lnTo>
                  <a:pt x="1892045" y="1007363"/>
                </a:lnTo>
                <a:lnTo>
                  <a:pt x="1880615" y="1029461"/>
                </a:lnTo>
                <a:lnTo>
                  <a:pt x="1969769" y="1077467"/>
                </a:lnTo>
                <a:lnTo>
                  <a:pt x="1981961" y="1055369"/>
                </a:lnTo>
                <a:close/>
              </a:path>
              <a:path w="4278630" h="2308225">
                <a:moveTo>
                  <a:pt x="2138934" y="1139189"/>
                </a:moveTo>
                <a:lnTo>
                  <a:pt x="2049017" y="1091183"/>
                </a:lnTo>
                <a:lnTo>
                  <a:pt x="2036825" y="1114043"/>
                </a:lnTo>
                <a:lnTo>
                  <a:pt x="2126741" y="1162049"/>
                </a:lnTo>
                <a:lnTo>
                  <a:pt x="2138934" y="1139189"/>
                </a:lnTo>
                <a:close/>
              </a:path>
              <a:path w="4278630" h="2308225">
                <a:moveTo>
                  <a:pt x="2295143" y="1223009"/>
                </a:moveTo>
                <a:lnTo>
                  <a:pt x="2205990" y="1175003"/>
                </a:lnTo>
                <a:lnTo>
                  <a:pt x="2193797" y="1197863"/>
                </a:lnTo>
                <a:lnTo>
                  <a:pt x="2283713" y="1245869"/>
                </a:lnTo>
                <a:lnTo>
                  <a:pt x="2295143" y="1223009"/>
                </a:lnTo>
                <a:close/>
              </a:path>
              <a:path w="4278630" h="2308225">
                <a:moveTo>
                  <a:pt x="2452116" y="1307591"/>
                </a:moveTo>
                <a:lnTo>
                  <a:pt x="2362961" y="1259586"/>
                </a:lnTo>
                <a:lnTo>
                  <a:pt x="2350769" y="1281683"/>
                </a:lnTo>
                <a:lnTo>
                  <a:pt x="2439923" y="1329689"/>
                </a:lnTo>
                <a:lnTo>
                  <a:pt x="2452116" y="1307591"/>
                </a:lnTo>
                <a:close/>
              </a:path>
              <a:path w="4278630" h="2308225">
                <a:moveTo>
                  <a:pt x="2609087" y="1391411"/>
                </a:moveTo>
                <a:lnTo>
                  <a:pt x="2519172" y="1343405"/>
                </a:lnTo>
                <a:lnTo>
                  <a:pt x="2506979" y="1365503"/>
                </a:lnTo>
                <a:lnTo>
                  <a:pt x="2596896" y="1413509"/>
                </a:lnTo>
                <a:lnTo>
                  <a:pt x="2609087" y="1391411"/>
                </a:lnTo>
                <a:close/>
              </a:path>
              <a:path w="4278630" h="2308225">
                <a:moveTo>
                  <a:pt x="2765297" y="1475231"/>
                </a:moveTo>
                <a:lnTo>
                  <a:pt x="2676143" y="1427225"/>
                </a:lnTo>
                <a:lnTo>
                  <a:pt x="2663952" y="1449323"/>
                </a:lnTo>
                <a:lnTo>
                  <a:pt x="2753867" y="1497330"/>
                </a:lnTo>
                <a:lnTo>
                  <a:pt x="2765297" y="1475231"/>
                </a:lnTo>
                <a:close/>
              </a:path>
              <a:path w="4278630" h="2308225">
                <a:moveTo>
                  <a:pt x="2922269" y="1559052"/>
                </a:moveTo>
                <a:lnTo>
                  <a:pt x="2833116" y="1511045"/>
                </a:lnTo>
                <a:lnTo>
                  <a:pt x="2820923" y="1533143"/>
                </a:lnTo>
                <a:lnTo>
                  <a:pt x="2910078" y="1581149"/>
                </a:lnTo>
                <a:lnTo>
                  <a:pt x="2922269" y="1559052"/>
                </a:lnTo>
                <a:close/>
              </a:path>
              <a:path w="4278630" h="2308225">
                <a:moveTo>
                  <a:pt x="3079241" y="1642871"/>
                </a:moveTo>
                <a:lnTo>
                  <a:pt x="2989325" y="1594865"/>
                </a:lnTo>
                <a:lnTo>
                  <a:pt x="2977134" y="1617725"/>
                </a:lnTo>
                <a:lnTo>
                  <a:pt x="3067049" y="1665731"/>
                </a:lnTo>
                <a:lnTo>
                  <a:pt x="3079241" y="1642871"/>
                </a:lnTo>
                <a:close/>
              </a:path>
              <a:path w="4278630" h="2308225">
                <a:moveTo>
                  <a:pt x="3235452" y="1726691"/>
                </a:moveTo>
                <a:lnTo>
                  <a:pt x="3146297" y="1678685"/>
                </a:lnTo>
                <a:lnTo>
                  <a:pt x="3134105" y="1701545"/>
                </a:lnTo>
                <a:lnTo>
                  <a:pt x="3224022" y="1749551"/>
                </a:lnTo>
                <a:lnTo>
                  <a:pt x="3235452" y="1726691"/>
                </a:lnTo>
                <a:close/>
              </a:path>
              <a:path w="4278630" h="2308225">
                <a:moveTo>
                  <a:pt x="3392424" y="1811273"/>
                </a:moveTo>
                <a:lnTo>
                  <a:pt x="3303269" y="1763267"/>
                </a:lnTo>
                <a:lnTo>
                  <a:pt x="3291078" y="1785365"/>
                </a:lnTo>
                <a:lnTo>
                  <a:pt x="3380231" y="1833371"/>
                </a:lnTo>
                <a:lnTo>
                  <a:pt x="3392424" y="1811273"/>
                </a:lnTo>
                <a:close/>
              </a:path>
              <a:path w="4278630" h="2308225">
                <a:moveTo>
                  <a:pt x="3549395" y="1895093"/>
                </a:moveTo>
                <a:lnTo>
                  <a:pt x="3459479" y="1847087"/>
                </a:lnTo>
                <a:lnTo>
                  <a:pt x="3448050" y="1869185"/>
                </a:lnTo>
                <a:lnTo>
                  <a:pt x="3537204" y="1917191"/>
                </a:lnTo>
                <a:lnTo>
                  <a:pt x="3549395" y="1895093"/>
                </a:lnTo>
                <a:close/>
              </a:path>
              <a:path w="4278630" h="2308225">
                <a:moveTo>
                  <a:pt x="3705605" y="1978913"/>
                </a:moveTo>
                <a:lnTo>
                  <a:pt x="3616452" y="1930907"/>
                </a:lnTo>
                <a:lnTo>
                  <a:pt x="3604259" y="1953005"/>
                </a:lnTo>
                <a:lnTo>
                  <a:pt x="3694176" y="2001011"/>
                </a:lnTo>
                <a:lnTo>
                  <a:pt x="3705605" y="1978913"/>
                </a:lnTo>
                <a:close/>
              </a:path>
              <a:path w="4278630" h="2308225">
                <a:moveTo>
                  <a:pt x="3862578" y="2062733"/>
                </a:moveTo>
                <a:lnTo>
                  <a:pt x="3773424" y="2014727"/>
                </a:lnTo>
                <a:lnTo>
                  <a:pt x="3761231" y="2037587"/>
                </a:lnTo>
                <a:lnTo>
                  <a:pt x="3850385" y="2085593"/>
                </a:lnTo>
                <a:lnTo>
                  <a:pt x="3862578" y="2062733"/>
                </a:lnTo>
                <a:close/>
              </a:path>
              <a:path w="4278630" h="2308225">
                <a:moveTo>
                  <a:pt x="4019550" y="2146554"/>
                </a:moveTo>
                <a:lnTo>
                  <a:pt x="3929633" y="2098547"/>
                </a:lnTo>
                <a:lnTo>
                  <a:pt x="3918204" y="2121407"/>
                </a:lnTo>
                <a:lnTo>
                  <a:pt x="4007357" y="2169413"/>
                </a:lnTo>
                <a:lnTo>
                  <a:pt x="4019550" y="2146554"/>
                </a:lnTo>
                <a:close/>
              </a:path>
              <a:path w="4278630" h="2308225">
                <a:moveTo>
                  <a:pt x="4176521" y="2231135"/>
                </a:moveTo>
                <a:lnTo>
                  <a:pt x="4086605" y="2183129"/>
                </a:lnTo>
                <a:lnTo>
                  <a:pt x="4074414" y="2205227"/>
                </a:lnTo>
                <a:lnTo>
                  <a:pt x="4164329" y="2253233"/>
                </a:lnTo>
                <a:lnTo>
                  <a:pt x="4176521" y="2231135"/>
                </a:lnTo>
                <a:close/>
              </a:path>
              <a:path w="4278630" h="2308225">
                <a:moveTo>
                  <a:pt x="4278630" y="2285999"/>
                </a:moveTo>
                <a:lnTo>
                  <a:pt x="4243578" y="2266949"/>
                </a:lnTo>
                <a:lnTo>
                  <a:pt x="4231385" y="2289047"/>
                </a:lnTo>
                <a:lnTo>
                  <a:pt x="4267200" y="2308097"/>
                </a:lnTo>
                <a:lnTo>
                  <a:pt x="4278630" y="2285999"/>
                </a:lnTo>
                <a:close/>
              </a:path>
            </a:pathLst>
          </a:custGeom>
          <a:solidFill>
            <a:srgbClr val="000000"/>
          </a:solidFill>
        </p:spPr>
        <p:txBody>
          <a:bodyPr wrap="square" lIns="0" tIns="0" rIns="0" bIns="0" rtlCol="0"/>
          <a:lstStyle/>
          <a:p>
            <a:endParaRPr sz="1540"/>
          </a:p>
        </p:txBody>
      </p:sp>
      <p:sp>
        <p:nvSpPr>
          <p:cNvPr id="61" name="object 61"/>
          <p:cNvSpPr/>
          <p:nvPr/>
        </p:nvSpPr>
        <p:spPr>
          <a:xfrm>
            <a:off x="3590171" y="1722807"/>
            <a:ext cx="3658686" cy="1973779"/>
          </a:xfrm>
          <a:custGeom>
            <a:avLst/>
            <a:gdLst/>
            <a:ahLst/>
            <a:cxnLst/>
            <a:rect l="l" t="t" r="r" b="b"/>
            <a:pathLst>
              <a:path w="4278630" h="2308225">
                <a:moveTo>
                  <a:pt x="101345" y="48006"/>
                </a:moveTo>
                <a:lnTo>
                  <a:pt x="11429" y="0"/>
                </a:lnTo>
                <a:lnTo>
                  <a:pt x="0" y="22098"/>
                </a:lnTo>
                <a:lnTo>
                  <a:pt x="89153" y="70104"/>
                </a:lnTo>
                <a:lnTo>
                  <a:pt x="101345" y="48006"/>
                </a:lnTo>
                <a:close/>
              </a:path>
              <a:path w="4278630" h="2308225">
                <a:moveTo>
                  <a:pt x="258317" y="131826"/>
                </a:moveTo>
                <a:lnTo>
                  <a:pt x="168401" y="83819"/>
                </a:lnTo>
                <a:lnTo>
                  <a:pt x="156209" y="105918"/>
                </a:lnTo>
                <a:lnTo>
                  <a:pt x="246125" y="153923"/>
                </a:lnTo>
                <a:lnTo>
                  <a:pt x="258317" y="131826"/>
                </a:lnTo>
                <a:close/>
              </a:path>
              <a:path w="4278630" h="2308225">
                <a:moveTo>
                  <a:pt x="414527" y="215645"/>
                </a:moveTo>
                <a:lnTo>
                  <a:pt x="325373" y="167639"/>
                </a:lnTo>
                <a:lnTo>
                  <a:pt x="313181" y="190499"/>
                </a:lnTo>
                <a:lnTo>
                  <a:pt x="402335" y="237743"/>
                </a:lnTo>
                <a:lnTo>
                  <a:pt x="414527" y="215645"/>
                </a:lnTo>
                <a:close/>
              </a:path>
              <a:path w="4278630" h="2308225">
                <a:moveTo>
                  <a:pt x="571499" y="299465"/>
                </a:moveTo>
                <a:lnTo>
                  <a:pt x="481583" y="251459"/>
                </a:lnTo>
                <a:lnTo>
                  <a:pt x="470153" y="274320"/>
                </a:lnTo>
                <a:lnTo>
                  <a:pt x="559307" y="322325"/>
                </a:lnTo>
                <a:lnTo>
                  <a:pt x="571499" y="299465"/>
                </a:lnTo>
                <a:close/>
              </a:path>
              <a:path w="4278630" h="2308225">
                <a:moveTo>
                  <a:pt x="728471" y="383285"/>
                </a:moveTo>
                <a:lnTo>
                  <a:pt x="638555" y="336041"/>
                </a:lnTo>
                <a:lnTo>
                  <a:pt x="626363" y="358139"/>
                </a:lnTo>
                <a:lnTo>
                  <a:pt x="716279" y="406145"/>
                </a:lnTo>
                <a:lnTo>
                  <a:pt x="728471" y="383285"/>
                </a:lnTo>
                <a:close/>
              </a:path>
              <a:path w="4278630" h="2308225">
                <a:moveTo>
                  <a:pt x="884681" y="467867"/>
                </a:moveTo>
                <a:lnTo>
                  <a:pt x="795527" y="419861"/>
                </a:lnTo>
                <a:lnTo>
                  <a:pt x="783335" y="441959"/>
                </a:lnTo>
                <a:lnTo>
                  <a:pt x="873251" y="489965"/>
                </a:lnTo>
                <a:lnTo>
                  <a:pt x="884681" y="467867"/>
                </a:lnTo>
                <a:close/>
              </a:path>
              <a:path w="4278630" h="2308225">
                <a:moveTo>
                  <a:pt x="1041653" y="551687"/>
                </a:moveTo>
                <a:lnTo>
                  <a:pt x="951737" y="503681"/>
                </a:lnTo>
                <a:lnTo>
                  <a:pt x="940307" y="525779"/>
                </a:lnTo>
                <a:lnTo>
                  <a:pt x="1029461" y="573785"/>
                </a:lnTo>
                <a:lnTo>
                  <a:pt x="1041653" y="551687"/>
                </a:lnTo>
                <a:close/>
              </a:path>
              <a:path w="4278630" h="2308225">
                <a:moveTo>
                  <a:pt x="1198625" y="635507"/>
                </a:moveTo>
                <a:lnTo>
                  <a:pt x="1108709" y="587501"/>
                </a:lnTo>
                <a:lnTo>
                  <a:pt x="1096517" y="609599"/>
                </a:lnTo>
                <a:lnTo>
                  <a:pt x="1186433" y="657605"/>
                </a:lnTo>
                <a:lnTo>
                  <a:pt x="1198625" y="635507"/>
                </a:lnTo>
                <a:close/>
              </a:path>
              <a:path w="4278630" h="2308225">
                <a:moveTo>
                  <a:pt x="1354835" y="719327"/>
                </a:moveTo>
                <a:lnTo>
                  <a:pt x="1265681" y="671321"/>
                </a:lnTo>
                <a:lnTo>
                  <a:pt x="1253489" y="694181"/>
                </a:lnTo>
                <a:lnTo>
                  <a:pt x="1343405" y="742187"/>
                </a:lnTo>
                <a:lnTo>
                  <a:pt x="1354835" y="719327"/>
                </a:lnTo>
                <a:close/>
              </a:path>
              <a:path w="4278630" h="2308225">
                <a:moveTo>
                  <a:pt x="1511807" y="803147"/>
                </a:moveTo>
                <a:lnTo>
                  <a:pt x="1421891" y="755141"/>
                </a:lnTo>
                <a:lnTo>
                  <a:pt x="1410461" y="778001"/>
                </a:lnTo>
                <a:lnTo>
                  <a:pt x="1499615" y="826007"/>
                </a:lnTo>
                <a:lnTo>
                  <a:pt x="1511807" y="803147"/>
                </a:lnTo>
                <a:close/>
              </a:path>
              <a:path w="4278630" h="2308225">
                <a:moveTo>
                  <a:pt x="1668779" y="887729"/>
                </a:moveTo>
                <a:lnTo>
                  <a:pt x="1578863" y="839723"/>
                </a:lnTo>
                <a:lnTo>
                  <a:pt x="1566671" y="861821"/>
                </a:lnTo>
                <a:lnTo>
                  <a:pt x="1656587" y="909827"/>
                </a:lnTo>
                <a:lnTo>
                  <a:pt x="1668779" y="887729"/>
                </a:lnTo>
                <a:close/>
              </a:path>
              <a:path w="4278630" h="2308225">
                <a:moveTo>
                  <a:pt x="1824989" y="971549"/>
                </a:moveTo>
                <a:lnTo>
                  <a:pt x="1735835" y="923543"/>
                </a:lnTo>
                <a:lnTo>
                  <a:pt x="1723643" y="945641"/>
                </a:lnTo>
                <a:lnTo>
                  <a:pt x="1813559" y="993647"/>
                </a:lnTo>
                <a:lnTo>
                  <a:pt x="1824989" y="971549"/>
                </a:lnTo>
                <a:close/>
              </a:path>
              <a:path w="4278630" h="2308225">
                <a:moveTo>
                  <a:pt x="1981961" y="1055369"/>
                </a:moveTo>
                <a:lnTo>
                  <a:pt x="1892045" y="1007363"/>
                </a:lnTo>
                <a:lnTo>
                  <a:pt x="1880615" y="1029461"/>
                </a:lnTo>
                <a:lnTo>
                  <a:pt x="1969769" y="1077467"/>
                </a:lnTo>
                <a:lnTo>
                  <a:pt x="1981961" y="1055369"/>
                </a:lnTo>
                <a:close/>
              </a:path>
              <a:path w="4278630" h="2308225">
                <a:moveTo>
                  <a:pt x="2138934" y="1139189"/>
                </a:moveTo>
                <a:lnTo>
                  <a:pt x="2049017" y="1091183"/>
                </a:lnTo>
                <a:lnTo>
                  <a:pt x="2036825" y="1114043"/>
                </a:lnTo>
                <a:lnTo>
                  <a:pt x="2126741" y="1162049"/>
                </a:lnTo>
                <a:lnTo>
                  <a:pt x="2138934" y="1139189"/>
                </a:lnTo>
                <a:close/>
              </a:path>
              <a:path w="4278630" h="2308225">
                <a:moveTo>
                  <a:pt x="2295143" y="1223009"/>
                </a:moveTo>
                <a:lnTo>
                  <a:pt x="2205990" y="1175003"/>
                </a:lnTo>
                <a:lnTo>
                  <a:pt x="2193797" y="1197863"/>
                </a:lnTo>
                <a:lnTo>
                  <a:pt x="2283713" y="1245869"/>
                </a:lnTo>
                <a:lnTo>
                  <a:pt x="2295143" y="1223009"/>
                </a:lnTo>
                <a:close/>
              </a:path>
              <a:path w="4278630" h="2308225">
                <a:moveTo>
                  <a:pt x="2452116" y="1307591"/>
                </a:moveTo>
                <a:lnTo>
                  <a:pt x="2362961" y="1259586"/>
                </a:lnTo>
                <a:lnTo>
                  <a:pt x="2350769" y="1281683"/>
                </a:lnTo>
                <a:lnTo>
                  <a:pt x="2439923" y="1329689"/>
                </a:lnTo>
                <a:lnTo>
                  <a:pt x="2452116" y="1307591"/>
                </a:lnTo>
                <a:close/>
              </a:path>
              <a:path w="4278630" h="2308225">
                <a:moveTo>
                  <a:pt x="2609087" y="1391411"/>
                </a:moveTo>
                <a:lnTo>
                  <a:pt x="2519172" y="1343405"/>
                </a:lnTo>
                <a:lnTo>
                  <a:pt x="2506979" y="1365503"/>
                </a:lnTo>
                <a:lnTo>
                  <a:pt x="2596896" y="1413509"/>
                </a:lnTo>
                <a:lnTo>
                  <a:pt x="2609087" y="1391411"/>
                </a:lnTo>
                <a:close/>
              </a:path>
              <a:path w="4278630" h="2308225">
                <a:moveTo>
                  <a:pt x="2765297" y="1475231"/>
                </a:moveTo>
                <a:lnTo>
                  <a:pt x="2676143" y="1427225"/>
                </a:lnTo>
                <a:lnTo>
                  <a:pt x="2663952" y="1449323"/>
                </a:lnTo>
                <a:lnTo>
                  <a:pt x="2753867" y="1497330"/>
                </a:lnTo>
                <a:lnTo>
                  <a:pt x="2765297" y="1475231"/>
                </a:lnTo>
                <a:close/>
              </a:path>
              <a:path w="4278630" h="2308225">
                <a:moveTo>
                  <a:pt x="2922269" y="1559052"/>
                </a:moveTo>
                <a:lnTo>
                  <a:pt x="2833116" y="1511045"/>
                </a:lnTo>
                <a:lnTo>
                  <a:pt x="2820923" y="1533143"/>
                </a:lnTo>
                <a:lnTo>
                  <a:pt x="2910078" y="1581149"/>
                </a:lnTo>
                <a:lnTo>
                  <a:pt x="2922269" y="1559052"/>
                </a:lnTo>
                <a:close/>
              </a:path>
              <a:path w="4278630" h="2308225">
                <a:moveTo>
                  <a:pt x="3079241" y="1642871"/>
                </a:moveTo>
                <a:lnTo>
                  <a:pt x="2989325" y="1594865"/>
                </a:lnTo>
                <a:lnTo>
                  <a:pt x="2977134" y="1617725"/>
                </a:lnTo>
                <a:lnTo>
                  <a:pt x="3067049" y="1665731"/>
                </a:lnTo>
                <a:lnTo>
                  <a:pt x="3079241" y="1642871"/>
                </a:lnTo>
                <a:close/>
              </a:path>
              <a:path w="4278630" h="2308225">
                <a:moveTo>
                  <a:pt x="3235452" y="1726691"/>
                </a:moveTo>
                <a:lnTo>
                  <a:pt x="3146297" y="1678685"/>
                </a:lnTo>
                <a:lnTo>
                  <a:pt x="3134105" y="1701545"/>
                </a:lnTo>
                <a:lnTo>
                  <a:pt x="3224022" y="1749551"/>
                </a:lnTo>
                <a:lnTo>
                  <a:pt x="3235452" y="1726691"/>
                </a:lnTo>
                <a:close/>
              </a:path>
              <a:path w="4278630" h="2308225">
                <a:moveTo>
                  <a:pt x="3392424" y="1811273"/>
                </a:moveTo>
                <a:lnTo>
                  <a:pt x="3303269" y="1763267"/>
                </a:lnTo>
                <a:lnTo>
                  <a:pt x="3291078" y="1785365"/>
                </a:lnTo>
                <a:lnTo>
                  <a:pt x="3380231" y="1833371"/>
                </a:lnTo>
                <a:lnTo>
                  <a:pt x="3392424" y="1811273"/>
                </a:lnTo>
                <a:close/>
              </a:path>
              <a:path w="4278630" h="2308225">
                <a:moveTo>
                  <a:pt x="3549395" y="1895093"/>
                </a:moveTo>
                <a:lnTo>
                  <a:pt x="3459479" y="1847087"/>
                </a:lnTo>
                <a:lnTo>
                  <a:pt x="3448050" y="1869185"/>
                </a:lnTo>
                <a:lnTo>
                  <a:pt x="3537204" y="1917191"/>
                </a:lnTo>
                <a:lnTo>
                  <a:pt x="3549395" y="1895093"/>
                </a:lnTo>
                <a:close/>
              </a:path>
              <a:path w="4278630" h="2308225">
                <a:moveTo>
                  <a:pt x="3705605" y="1978913"/>
                </a:moveTo>
                <a:lnTo>
                  <a:pt x="3616452" y="1930907"/>
                </a:lnTo>
                <a:lnTo>
                  <a:pt x="3604259" y="1953005"/>
                </a:lnTo>
                <a:lnTo>
                  <a:pt x="3694176" y="2001011"/>
                </a:lnTo>
                <a:lnTo>
                  <a:pt x="3705605" y="1978913"/>
                </a:lnTo>
                <a:close/>
              </a:path>
              <a:path w="4278630" h="2308225">
                <a:moveTo>
                  <a:pt x="3862578" y="2062733"/>
                </a:moveTo>
                <a:lnTo>
                  <a:pt x="3773424" y="2014727"/>
                </a:lnTo>
                <a:lnTo>
                  <a:pt x="3761231" y="2037587"/>
                </a:lnTo>
                <a:lnTo>
                  <a:pt x="3850385" y="2085593"/>
                </a:lnTo>
                <a:lnTo>
                  <a:pt x="3862578" y="2062733"/>
                </a:lnTo>
                <a:close/>
              </a:path>
              <a:path w="4278630" h="2308225">
                <a:moveTo>
                  <a:pt x="4019550" y="2146554"/>
                </a:moveTo>
                <a:lnTo>
                  <a:pt x="3929633" y="2098547"/>
                </a:lnTo>
                <a:lnTo>
                  <a:pt x="3918204" y="2121407"/>
                </a:lnTo>
                <a:lnTo>
                  <a:pt x="4007357" y="2169413"/>
                </a:lnTo>
                <a:lnTo>
                  <a:pt x="4019550" y="2146554"/>
                </a:lnTo>
                <a:close/>
              </a:path>
              <a:path w="4278630" h="2308225">
                <a:moveTo>
                  <a:pt x="4176521" y="2231135"/>
                </a:moveTo>
                <a:lnTo>
                  <a:pt x="4086605" y="2183129"/>
                </a:lnTo>
                <a:lnTo>
                  <a:pt x="4074414" y="2205227"/>
                </a:lnTo>
                <a:lnTo>
                  <a:pt x="4164329" y="2253233"/>
                </a:lnTo>
                <a:lnTo>
                  <a:pt x="4176521" y="2231135"/>
                </a:lnTo>
                <a:close/>
              </a:path>
              <a:path w="4278630" h="2308225">
                <a:moveTo>
                  <a:pt x="4278630" y="2285999"/>
                </a:moveTo>
                <a:lnTo>
                  <a:pt x="4243578" y="2266949"/>
                </a:lnTo>
                <a:lnTo>
                  <a:pt x="4231385" y="2289047"/>
                </a:lnTo>
                <a:lnTo>
                  <a:pt x="4267200" y="2308097"/>
                </a:lnTo>
                <a:lnTo>
                  <a:pt x="4278630" y="2285999"/>
                </a:lnTo>
                <a:close/>
              </a:path>
            </a:pathLst>
          </a:custGeom>
          <a:solidFill>
            <a:srgbClr val="000000"/>
          </a:solidFill>
        </p:spPr>
        <p:txBody>
          <a:bodyPr wrap="square" lIns="0" tIns="0" rIns="0" bIns="0" rtlCol="0"/>
          <a:lstStyle/>
          <a:p>
            <a:endParaRPr sz="1540"/>
          </a:p>
        </p:txBody>
      </p:sp>
      <p:sp>
        <p:nvSpPr>
          <p:cNvPr id="62" name="object 62"/>
          <p:cNvSpPr/>
          <p:nvPr/>
        </p:nvSpPr>
        <p:spPr>
          <a:xfrm>
            <a:off x="782463" y="4920166"/>
            <a:ext cx="7384703" cy="341543"/>
          </a:xfrm>
          <a:custGeom>
            <a:avLst/>
            <a:gdLst/>
            <a:ahLst/>
            <a:cxnLst/>
            <a:rect l="l" t="t" r="r" b="b"/>
            <a:pathLst>
              <a:path w="8636000" h="399414">
                <a:moveTo>
                  <a:pt x="8635746" y="399288"/>
                </a:moveTo>
                <a:lnTo>
                  <a:pt x="8635746" y="0"/>
                </a:lnTo>
                <a:lnTo>
                  <a:pt x="0" y="0"/>
                </a:lnTo>
                <a:lnTo>
                  <a:pt x="0" y="399288"/>
                </a:lnTo>
                <a:lnTo>
                  <a:pt x="12191" y="399288"/>
                </a:lnTo>
                <a:lnTo>
                  <a:pt x="12191" y="25908"/>
                </a:lnTo>
                <a:lnTo>
                  <a:pt x="25145" y="12954"/>
                </a:lnTo>
                <a:lnTo>
                  <a:pt x="25145" y="25908"/>
                </a:lnTo>
                <a:lnTo>
                  <a:pt x="8610600" y="25908"/>
                </a:lnTo>
                <a:lnTo>
                  <a:pt x="8610600" y="12953"/>
                </a:lnTo>
                <a:lnTo>
                  <a:pt x="8622779" y="25908"/>
                </a:lnTo>
                <a:lnTo>
                  <a:pt x="8622779" y="399288"/>
                </a:lnTo>
                <a:lnTo>
                  <a:pt x="8635746" y="399288"/>
                </a:lnTo>
                <a:close/>
              </a:path>
              <a:path w="8636000" h="399414">
                <a:moveTo>
                  <a:pt x="25145" y="25908"/>
                </a:moveTo>
                <a:lnTo>
                  <a:pt x="25145" y="12954"/>
                </a:lnTo>
                <a:lnTo>
                  <a:pt x="12191" y="25908"/>
                </a:lnTo>
                <a:lnTo>
                  <a:pt x="25145" y="25908"/>
                </a:lnTo>
                <a:close/>
              </a:path>
              <a:path w="8636000" h="399414">
                <a:moveTo>
                  <a:pt x="25145" y="374142"/>
                </a:moveTo>
                <a:lnTo>
                  <a:pt x="25145" y="25908"/>
                </a:lnTo>
                <a:lnTo>
                  <a:pt x="12191" y="25908"/>
                </a:lnTo>
                <a:lnTo>
                  <a:pt x="12191" y="374142"/>
                </a:lnTo>
                <a:lnTo>
                  <a:pt x="25145" y="374142"/>
                </a:lnTo>
                <a:close/>
              </a:path>
              <a:path w="8636000" h="399414">
                <a:moveTo>
                  <a:pt x="8622779" y="374141"/>
                </a:moveTo>
                <a:lnTo>
                  <a:pt x="12191" y="374142"/>
                </a:lnTo>
                <a:lnTo>
                  <a:pt x="25145" y="386334"/>
                </a:lnTo>
                <a:lnTo>
                  <a:pt x="25145" y="399288"/>
                </a:lnTo>
                <a:lnTo>
                  <a:pt x="8610600" y="399288"/>
                </a:lnTo>
                <a:lnTo>
                  <a:pt x="8610600" y="386334"/>
                </a:lnTo>
                <a:lnTo>
                  <a:pt x="8622779" y="374141"/>
                </a:lnTo>
                <a:close/>
              </a:path>
              <a:path w="8636000" h="399414">
                <a:moveTo>
                  <a:pt x="25145" y="399288"/>
                </a:moveTo>
                <a:lnTo>
                  <a:pt x="25145" y="386334"/>
                </a:lnTo>
                <a:lnTo>
                  <a:pt x="12191" y="374142"/>
                </a:lnTo>
                <a:lnTo>
                  <a:pt x="12191" y="399288"/>
                </a:lnTo>
                <a:lnTo>
                  <a:pt x="25145" y="399288"/>
                </a:lnTo>
                <a:close/>
              </a:path>
              <a:path w="8636000" h="399414">
                <a:moveTo>
                  <a:pt x="8622779" y="25908"/>
                </a:moveTo>
                <a:lnTo>
                  <a:pt x="8610600" y="12953"/>
                </a:lnTo>
                <a:lnTo>
                  <a:pt x="8610600" y="25908"/>
                </a:lnTo>
                <a:lnTo>
                  <a:pt x="8622779" y="25908"/>
                </a:lnTo>
                <a:close/>
              </a:path>
              <a:path w="8636000" h="399414">
                <a:moveTo>
                  <a:pt x="8622779" y="374141"/>
                </a:moveTo>
                <a:lnTo>
                  <a:pt x="8622779" y="25908"/>
                </a:lnTo>
                <a:lnTo>
                  <a:pt x="8610600" y="25908"/>
                </a:lnTo>
                <a:lnTo>
                  <a:pt x="8610600" y="374141"/>
                </a:lnTo>
                <a:lnTo>
                  <a:pt x="8622779" y="374141"/>
                </a:lnTo>
                <a:close/>
              </a:path>
              <a:path w="8636000" h="399414">
                <a:moveTo>
                  <a:pt x="8622779" y="399288"/>
                </a:moveTo>
                <a:lnTo>
                  <a:pt x="8622779" y="374141"/>
                </a:lnTo>
                <a:lnTo>
                  <a:pt x="8610600" y="386334"/>
                </a:lnTo>
                <a:lnTo>
                  <a:pt x="8610600" y="399288"/>
                </a:lnTo>
                <a:lnTo>
                  <a:pt x="8622779" y="399288"/>
                </a:lnTo>
                <a:close/>
              </a:path>
            </a:pathLst>
          </a:custGeom>
          <a:solidFill>
            <a:srgbClr val="FF0000"/>
          </a:solidFill>
        </p:spPr>
        <p:txBody>
          <a:bodyPr wrap="square" lIns="0" tIns="0" rIns="0" bIns="0" rtlCol="0"/>
          <a:lstStyle/>
          <a:p>
            <a:endParaRPr sz="1540"/>
          </a:p>
        </p:txBody>
      </p:sp>
      <p:sp>
        <p:nvSpPr>
          <p:cNvPr id="63" name="object 63"/>
          <p:cNvSpPr txBox="1"/>
          <p:nvPr/>
        </p:nvSpPr>
        <p:spPr>
          <a:xfrm>
            <a:off x="816775" y="3219692"/>
            <a:ext cx="7255471" cy="2611755"/>
          </a:xfrm>
          <a:prstGeom prst="rect">
            <a:avLst/>
          </a:prstGeom>
        </p:spPr>
        <p:txBody>
          <a:bodyPr vert="horz" wrap="square" lIns="0" tIns="13031" rIns="0" bIns="0" rtlCol="0">
            <a:spAutoFit/>
          </a:bodyPr>
          <a:lstStyle/>
          <a:p>
            <a:pPr marL="958850">
              <a:lnSpc>
                <a:spcPct val="100000"/>
              </a:lnSpc>
              <a:spcBef>
                <a:spcPts val="120"/>
              </a:spcBef>
              <a:tabLst>
                <a:tab pos="1480185" algn="l"/>
              </a:tabLst>
            </a:pPr>
            <a:r>
              <a:rPr sz="2480" i="1" spc="180" dirty="0">
                <a:latin typeface="Times New Roman" panose="02020603050405020304"/>
                <a:cs typeface="Times New Roman" panose="02020603050405020304"/>
              </a:rPr>
              <a:t>N</a:t>
            </a:r>
            <a:r>
              <a:rPr sz="2180" i="1" spc="270" baseline="-25000" dirty="0">
                <a:latin typeface="Times New Roman" panose="02020603050405020304"/>
                <a:cs typeface="Times New Roman" panose="02020603050405020304"/>
              </a:rPr>
              <a:t>I	</a:t>
            </a:r>
            <a:r>
              <a:rPr sz="2480" spc="10" dirty="0">
                <a:latin typeface="Symbol" panose="05050102010706020507"/>
                <a:cs typeface="Symbol" panose="05050102010706020507"/>
              </a:rPr>
              <a:t></a:t>
            </a:r>
            <a:r>
              <a:rPr sz="2480" spc="-120" dirty="0">
                <a:latin typeface="Times New Roman" panose="02020603050405020304"/>
                <a:cs typeface="Times New Roman" panose="02020603050405020304"/>
              </a:rPr>
              <a:t> </a:t>
            </a:r>
            <a:r>
              <a:rPr sz="2480" spc="10" dirty="0">
                <a:latin typeface="Times New Roman" panose="02020603050405020304"/>
                <a:cs typeface="Times New Roman" panose="02020603050405020304"/>
              </a:rPr>
              <a:t>6</a:t>
            </a:r>
            <a:endParaRPr sz="2480">
              <a:latin typeface="Times New Roman" panose="02020603050405020304"/>
              <a:cs typeface="Times New Roman" panose="02020603050405020304"/>
            </a:endParaRPr>
          </a:p>
          <a:p>
            <a:pPr marL="63500">
              <a:lnSpc>
                <a:spcPct val="100000"/>
              </a:lnSpc>
              <a:spcBef>
                <a:spcPts val="3395"/>
              </a:spcBef>
            </a:pPr>
            <a:r>
              <a:rPr sz="2050" spc="-5" dirty="0">
                <a:latin typeface="Arial" panose="020B0604020202020204"/>
                <a:cs typeface="Arial" panose="020B0604020202020204"/>
              </a:rPr>
              <a:t>Algorithm:</a:t>
            </a:r>
            <a:endParaRPr sz="2050">
              <a:latin typeface="Arial" panose="020B0604020202020204"/>
              <a:cs typeface="Arial" panose="020B0604020202020204"/>
            </a:endParaRPr>
          </a:p>
          <a:p>
            <a:pPr marL="476250" indent="-413385">
              <a:lnSpc>
                <a:spcPct val="100000"/>
              </a:lnSpc>
              <a:spcBef>
                <a:spcPts val="1090"/>
              </a:spcBef>
              <a:buFont typeface="Arial" panose="020B0604020202020204"/>
              <a:buAutoNum type="arabicPeriod"/>
              <a:tabLst>
                <a:tab pos="476250" algn="l"/>
                <a:tab pos="476250" algn="l"/>
              </a:tabLst>
            </a:pPr>
            <a:r>
              <a:rPr sz="1710" b="1" spc="-5" dirty="0">
                <a:latin typeface="Arial" panose="020B0604020202020204"/>
                <a:cs typeface="Arial" panose="020B0604020202020204"/>
              </a:rPr>
              <a:t>Sample </a:t>
            </a:r>
            <a:r>
              <a:rPr sz="1710" spc="-10" dirty="0">
                <a:latin typeface="Arial" panose="020B0604020202020204"/>
                <a:cs typeface="Arial" panose="020B0604020202020204"/>
              </a:rPr>
              <a:t>(randomly) </a:t>
            </a:r>
            <a:r>
              <a:rPr sz="1710" spc="-5" dirty="0">
                <a:latin typeface="Arial" panose="020B0604020202020204"/>
                <a:cs typeface="Arial" panose="020B0604020202020204"/>
              </a:rPr>
              <a:t>the </a:t>
            </a:r>
            <a:r>
              <a:rPr sz="1710" spc="-10" dirty="0">
                <a:latin typeface="Arial" panose="020B0604020202020204"/>
                <a:cs typeface="Arial" panose="020B0604020202020204"/>
              </a:rPr>
              <a:t>number </a:t>
            </a:r>
            <a:r>
              <a:rPr sz="1710" spc="-5" dirty="0">
                <a:latin typeface="Arial" panose="020B0604020202020204"/>
                <a:cs typeface="Arial" panose="020B0604020202020204"/>
              </a:rPr>
              <a:t>of </a:t>
            </a:r>
            <a:r>
              <a:rPr sz="1710" spc="-10" dirty="0">
                <a:latin typeface="Arial" panose="020B0604020202020204"/>
                <a:cs typeface="Arial" panose="020B0604020202020204"/>
              </a:rPr>
              <a:t>points required </a:t>
            </a:r>
            <a:r>
              <a:rPr sz="1710" spc="-5" dirty="0">
                <a:latin typeface="Arial" panose="020B0604020202020204"/>
                <a:cs typeface="Arial" panose="020B0604020202020204"/>
              </a:rPr>
              <a:t>to fit the </a:t>
            </a:r>
            <a:r>
              <a:rPr sz="1710" spc="-10" dirty="0">
                <a:latin typeface="Arial" panose="020B0604020202020204"/>
                <a:cs typeface="Arial" panose="020B0604020202020204"/>
              </a:rPr>
              <a:t>model</a:t>
            </a:r>
            <a:r>
              <a:rPr sz="1710" spc="145" dirty="0">
                <a:latin typeface="Arial" panose="020B0604020202020204"/>
                <a:cs typeface="Arial" panose="020B0604020202020204"/>
              </a:rPr>
              <a:t> </a:t>
            </a:r>
            <a:r>
              <a:rPr sz="1710" spc="-10" dirty="0">
                <a:latin typeface="Arial" panose="020B0604020202020204"/>
                <a:cs typeface="Arial" panose="020B0604020202020204"/>
              </a:rPr>
              <a:t>(#=2)</a:t>
            </a:r>
            <a:endParaRPr sz="1710">
              <a:latin typeface="Arial" panose="020B0604020202020204"/>
              <a:cs typeface="Arial" panose="020B0604020202020204"/>
            </a:endParaRPr>
          </a:p>
          <a:p>
            <a:pPr marL="476250" indent="-414020">
              <a:lnSpc>
                <a:spcPct val="100000"/>
              </a:lnSpc>
              <a:buFont typeface="Arial" panose="020B0604020202020204"/>
              <a:buAutoNum type="arabicPeriod"/>
              <a:tabLst>
                <a:tab pos="476250" algn="l"/>
                <a:tab pos="476250" algn="l"/>
              </a:tabLst>
            </a:pPr>
            <a:r>
              <a:rPr sz="1710" b="1" spc="-10" dirty="0">
                <a:latin typeface="Arial" panose="020B0604020202020204"/>
                <a:cs typeface="Arial" panose="020B0604020202020204"/>
              </a:rPr>
              <a:t>Solve </a:t>
            </a:r>
            <a:r>
              <a:rPr sz="1710" spc="-5" dirty="0">
                <a:latin typeface="Arial" panose="020B0604020202020204"/>
                <a:cs typeface="Arial" panose="020B0604020202020204"/>
              </a:rPr>
              <a:t>for model </a:t>
            </a:r>
            <a:r>
              <a:rPr sz="1710" spc="-10" dirty="0">
                <a:latin typeface="Arial" panose="020B0604020202020204"/>
                <a:cs typeface="Arial" panose="020B0604020202020204"/>
              </a:rPr>
              <a:t>parameters </a:t>
            </a:r>
            <a:r>
              <a:rPr sz="1710" spc="-5" dirty="0">
                <a:latin typeface="Arial" panose="020B0604020202020204"/>
                <a:cs typeface="Arial" panose="020B0604020202020204"/>
              </a:rPr>
              <a:t>using</a:t>
            </a:r>
            <a:r>
              <a:rPr sz="1710" spc="15" dirty="0">
                <a:latin typeface="Arial" panose="020B0604020202020204"/>
                <a:cs typeface="Arial" panose="020B0604020202020204"/>
              </a:rPr>
              <a:t> </a:t>
            </a:r>
            <a:r>
              <a:rPr sz="1710" spc="-5" dirty="0">
                <a:latin typeface="Arial" panose="020B0604020202020204"/>
                <a:cs typeface="Arial" panose="020B0604020202020204"/>
              </a:rPr>
              <a:t>samples</a:t>
            </a:r>
            <a:endParaRPr sz="1710">
              <a:latin typeface="Arial" panose="020B0604020202020204"/>
              <a:cs typeface="Arial" panose="020B0604020202020204"/>
            </a:endParaRPr>
          </a:p>
          <a:p>
            <a:pPr marL="476250" indent="-414020">
              <a:lnSpc>
                <a:spcPct val="100000"/>
              </a:lnSpc>
              <a:buFont typeface="Arial" panose="020B0604020202020204"/>
              <a:buAutoNum type="arabicPeriod"/>
              <a:tabLst>
                <a:tab pos="476250" algn="l"/>
                <a:tab pos="476250" algn="l"/>
              </a:tabLst>
            </a:pPr>
            <a:r>
              <a:rPr sz="1710" b="1" spc="-10" dirty="0">
                <a:latin typeface="Arial" panose="020B0604020202020204"/>
                <a:cs typeface="Arial" panose="020B0604020202020204"/>
              </a:rPr>
              <a:t>Score </a:t>
            </a:r>
            <a:r>
              <a:rPr sz="1710" spc="-5" dirty="0">
                <a:latin typeface="Arial" panose="020B0604020202020204"/>
                <a:cs typeface="Arial" panose="020B0604020202020204"/>
              </a:rPr>
              <a:t>by the fraction of inliers within a </a:t>
            </a:r>
            <a:r>
              <a:rPr sz="1710" spc="-10" dirty="0">
                <a:latin typeface="Arial" panose="020B0604020202020204"/>
                <a:cs typeface="Arial" panose="020B0604020202020204"/>
              </a:rPr>
              <a:t>preset threshold </a:t>
            </a:r>
            <a:r>
              <a:rPr sz="1710" spc="-5" dirty="0">
                <a:latin typeface="Arial" panose="020B0604020202020204"/>
                <a:cs typeface="Arial" panose="020B0604020202020204"/>
              </a:rPr>
              <a:t>of the</a:t>
            </a:r>
            <a:r>
              <a:rPr sz="1710" spc="55" dirty="0">
                <a:latin typeface="Arial" panose="020B0604020202020204"/>
                <a:cs typeface="Arial" panose="020B0604020202020204"/>
              </a:rPr>
              <a:t> </a:t>
            </a:r>
            <a:r>
              <a:rPr sz="1710" spc="-10" dirty="0">
                <a:latin typeface="Arial" panose="020B0604020202020204"/>
                <a:cs typeface="Arial" panose="020B0604020202020204"/>
              </a:rPr>
              <a:t>model</a:t>
            </a:r>
            <a:endParaRPr sz="1710">
              <a:latin typeface="Arial" panose="020B0604020202020204"/>
              <a:cs typeface="Arial" panose="020B0604020202020204"/>
            </a:endParaRPr>
          </a:p>
          <a:p>
            <a:pPr>
              <a:lnSpc>
                <a:spcPct val="100000"/>
              </a:lnSpc>
              <a:spcBef>
                <a:spcPts val="40"/>
              </a:spcBef>
            </a:pPr>
            <a:endParaRPr sz="1755">
              <a:latin typeface="Times New Roman" panose="02020603050405020304"/>
              <a:cs typeface="Times New Roman" panose="02020603050405020304"/>
            </a:endParaRPr>
          </a:p>
          <a:p>
            <a:pPr marL="62865">
              <a:lnSpc>
                <a:spcPct val="100000"/>
              </a:lnSpc>
            </a:pPr>
            <a:r>
              <a:rPr sz="1710" b="1" spc="-10" dirty="0">
                <a:latin typeface="Arial" panose="020B0604020202020204"/>
                <a:cs typeface="Arial" panose="020B0604020202020204"/>
              </a:rPr>
              <a:t>Repeat </a:t>
            </a:r>
            <a:r>
              <a:rPr sz="1710" spc="-5" dirty="0">
                <a:latin typeface="Arial" panose="020B0604020202020204"/>
                <a:cs typeface="Arial" panose="020B0604020202020204"/>
              </a:rPr>
              <a:t>1-3 until the best model is found with high</a:t>
            </a:r>
            <a:r>
              <a:rPr sz="1710" spc="50" dirty="0">
                <a:latin typeface="Arial" panose="020B0604020202020204"/>
                <a:cs typeface="Arial" panose="020B0604020202020204"/>
              </a:rPr>
              <a:t> </a:t>
            </a:r>
            <a:r>
              <a:rPr sz="1710" spc="-5" dirty="0">
                <a:latin typeface="Arial" panose="020B0604020202020204"/>
                <a:cs typeface="Arial" panose="020B0604020202020204"/>
              </a:rPr>
              <a:t>confidence</a:t>
            </a:r>
            <a:endParaRPr sz="1710">
              <a:latin typeface="Arial" panose="020B0604020202020204"/>
              <a:cs typeface="Arial" panose="020B0604020202020204"/>
            </a:endParaRPr>
          </a:p>
        </p:txBody>
      </p:sp>
      <p:sp>
        <p:nvSpPr>
          <p:cNvPr id="66" name="object 48"/>
          <p:cNvSpPr txBox="1">
            <a:spLocks noGrp="1"/>
          </p:cNvSpPr>
          <p:nvPr>
            <p:ph type="title"/>
          </p:nvPr>
        </p:nvSpPr>
        <p:spPr>
          <a:xfrm>
            <a:off x="860171" y="302052"/>
            <a:ext cx="2287287" cy="577787"/>
          </a:xfrm>
          <a:prstGeom prst="rect">
            <a:avLst/>
          </a:prstGeom>
        </p:spPr>
        <p:txBody>
          <a:bodyPr vert="horz" wrap="square" lIns="0" tIns="10859" rIns="0" bIns="0" rtlCol="0">
            <a:spAutoFit/>
          </a:bodyPr>
          <a:lstStyle/>
          <a:p>
            <a:pPr marL="12700">
              <a:lnSpc>
                <a:spcPct val="100000"/>
              </a:lnSpc>
              <a:spcBef>
                <a:spcPts val="100"/>
              </a:spcBef>
            </a:pPr>
            <a:r>
              <a:rPr spc="-5" dirty="0"/>
              <a:t>RANSAC</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89960" y="3276732"/>
            <a:ext cx="173215" cy="401320"/>
          </a:xfrm>
          <a:prstGeom prst="rect">
            <a:avLst/>
          </a:prstGeom>
        </p:spPr>
        <p:txBody>
          <a:bodyPr vert="horz" wrap="square" lIns="0" tIns="13031" rIns="0" bIns="0" rtlCol="0">
            <a:spAutoFit/>
          </a:bodyPr>
          <a:lstStyle/>
          <a:p>
            <a:pPr marL="12700">
              <a:lnSpc>
                <a:spcPct val="100000"/>
              </a:lnSpc>
              <a:spcBef>
                <a:spcPts val="120"/>
              </a:spcBef>
            </a:pPr>
            <a:r>
              <a:rPr sz="2525" i="1" spc="-70" dirty="0">
                <a:latin typeface="Symbol" panose="05050102010706020507"/>
                <a:cs typeface="Symbol" panose="05050102010706020507"/>
              </a:rPr>
              <a:t></a:t>
            </a:r>
            <a:endParaRPr sz="2525">
              <a:latin typeface="Symbol" panose="05050102010706020507"/>
              <a:cs typeface="Symbol" panose="05050102010706020507"/>
            </a:endParaRPr>
          </a:p>
        </p:txBody>
      </p:sp>
      <p:sp>
        <p:nvSpPr>
          <p:cNvPr id="3" name="object 3"/>
          <p:cNvSpPr/>
          <p:nvPr/>
        </p:nvSpPr>
        <p:spPr>
          <a:xfrm>
            <a:off x="3659891" y="3556386"/>
            <a:ext cx="456114" cy="521273"/>
          </a:xfrm>
          <a:custGeom>
            <a:avLst/>
            <a:gdLst/>
            <a:ahLst/>
            <a:cxnLst/>
            <a:rect l="l" t="t" r="r" b="b"/>
            <a:pathLst>
              <a:path w="533400" h="609600">
                <a:moveTo>
                  <a:pt x="157734" y="64770"/>
                </a:moveTo>
                <a:lnTo>
                  <a:pt x="0" y="0"/>
                </a:lnTo>
                <a:lnTo>
                  <a:pt x="43434" y="165354"/>
                </a:lnTo>
                <a:lnTo>
                  <a:pt x="64770" y="146578"/>
                </a:lnTo>
                <a:lnTo>
                  <a:pt x="64770" y="112776"/>
                </a:lnTo>
                <a:lnTo>
                  <a:pt x="102870" y="79248"/>
                </a:lnTo>
                <a:lnTo>
                  <a:pt x="119634" y="98298"/>
                </a:lnTo>
                <a:lnTo>
                  <a:pt x="157734" y="64770"/>
                </a:lnTo>
                <a:close/>
              </a:path>
              <a:path w="533400" h="609600">
                <a:moveTo>
                  <a:pt x="119634" y="98298"/>
                </a:moveTo>
                <a:lnTo>
                  <a:pt x="102870" y="79248"/>
                </a:lnTo>
                <a:lnTo>
                  <a:pt x="64770" y="112776"/>
                </a:lnTo>
                <a:lnTo>
                  <a:pt x="81534" y="131826"/>
                </a:lnTo>
                <a:lnTo>
                  <a:pt x="119634" y="98298"/>
                </a:lnTo>
                <a:close/>
              </a:path>
              <a:path w="533400" h="609600">
                <a:moveTo>
                  <a:pt x="81534" y="131826"/>
                </a:moveTo>
                <a:lnTo>
                  <a:pt x="64770" y="112776"/>
                </a:lnTo>
                <a:lnTo>
                  <a:pt x="64770" y="146578"/>
                </a:lnTo>
                <a:lnTo>
                  <a:pt x="81534" y="131826"/>
                </a:lnTo>
                <a:close/>
              </a:path>
              <a:path w="533400" h="609600">
                <a:moveTo>
                  <a:pt x="136398" y="117348"/>
                </a:moveTo>
                <a:lnTo>
                  <a:pt x="119634" y="98298"/>
                </a:lnTo>
                <a:lnTo>
                  <a:pt x="81534" y="131826"/>
                </a:lnTo>
                <a:lnTo>
                  <a:pt x="98298" y="150876"/>
                </a:lnTo>
                <a:lnTo>
                  <a:pt x="136398" y="117348"/>
                </a:lnTo>
                <a:close/>
              </a:path>
              <a:path w="533400" h="609600">
                <a:moveTo>
                  <a:pt x="203454" y="193548"/>
                </a:moveTo>
                <a:lnTo>
                  <a:pt x="169926" y="155448"/>
                </a:lnTo>
                <a:lnTo>
                  <a:pt x="131826" y="188976"/>
                </a:lnTo>
                <a:lnTo>
                  <a:pt x="165354" y="227076"/>
                </a:lnTo>
                <a:lnTo>
                  <a:pt x="203454" y="193548"/>
                </a:lnTo>
                <a:close/>
              </a:path>
              <a:path w="533400" h="609600">
                <a:moveTo>
                  <a:pt x="270510" y="270510"/>
                </a:moveTo>
                <a:lnTo>
                  <a:pt x="236982" y="232410"/>
                </a:lnTo>
                <a:lnTo>
                  <a:pt x="198882" y="265938"/>
                </a:lnTo>
                <a:lnTo>
                  <a:pt x="232410" y="304038"/>
                </a:lnTo>
                <a:lnTo>
                  <a:pt x="270510" y="270510"/>
                </a:lnTo>
                <a:close/>
              </a:path>
              <a:path w="533400" h="609600">
                <a:moveTo>
                  <a:pt x="337566" y="346710"/>
                </a:moveTo>
                <a:lnTo>
                  <a:pt x="304038" y="308610"/>
                </a:lnTo>
                <a:lnTo>
                  <a:pt x="265938" y="342138"/>
                </a:lnTo>
                <a:lnTo>
                  <a:pt x="298704" y="380238"/>
                </a:lnTo>
                <a:lnTo>
                  <a:pt x="337566" y="346710"/>
                </a:lnTo>
                <a:close/>
              </a:path>
              <a:path w="533400" h="609600">
                <a:moveTo>
                  <a:pt x="403860" y="422910"/>
                </a:moveTo>
                <a:lnTo>
                  <a:pt x="371094" y="384810"/>
                </a:lnTo>
                <a:lnTo>
                  <a:pt x="332232" y="418338"/>
                </a:lnTo>
                <a:lnTo>
                  <a:pt x="365760" y="456438"/>
                </a:lnTo>
                <a:lnTo>
                  <a:pt x="403860" y="422910"/>
                </a:lnTo>
                <a:close/>
              </a:path>
              <a:path w="533400" h="609600">
                <a:moveTo>
                  <a:pt x="469392" y="583499"/>
                </a:moveTo>
                <a:lnTo>
                  <a:pt x="469392" y="497586"/>
                </a:lnTo>
                <a:lnTo>
                  <a:pt x="431292" y="531114"/>
                </a:lnTo>
                <a:lnTo>
                  <a:pt x="414382" y="512191"/>
                </a:lnTo>
                <a:lnTo>
                  <a:pt x="376428" y="545592"/>
                </a:lnTo>
                <a:lnTo>
                  <a:pt x="469392" y="583499"/>
                </a:lnTo>
                <a:close/>
              </a:path>
              <a:path w="533400" h="609600">
                <a:moveTo>
                  <a:pt x="452482" y="478663"/>
                </a:moveTo>
                <a:lnTo>
                  <a:pt x="437388" y="461772"/>
                </a:lnTo>
                <a:lnTo>
                  <a:pt x="399288" y="495300"/>
                </a:lnTo>
                <a:lnTo>
                  <a:pt x="414382" y="512191"/>
                </a:lnTo>
                <a:lnTo>
                  <a:pt x="452482" y="478663"/>
                </a:lnTo>
                <a:close/>
              </a:path>
              <a:path w="533400" h="609600">
                <a:moveTo>
                  <a:pt x="469392" y="497586"/>
                </a:moveTo>
                <a:lnTo>
                  <a:pt x="452482" y="478663"/>
                </a:lnTo>
                <a:lnTo>
                  <a:pt x="414382" y="512191"/>
                </a:lnTo>
                <a:lnTo>
                  <a:pt x="431292" y="531114"/>
                </a:lnTo>
                <a:lnTo>
                  <a:pt x="469392" y="497586"/>
                </a:lnTo>
                <a:close/>
              </a:path>
              <a:path w="533400" h="609600">
                <a:moveTo>
                  <a:pt x="533400" y="609600"/>
                </a:moveTo>
                <a:lnTo>
                  <a:pt x="490728" y="445008"/>
                </a:lnTo>
                <a:lnTo>
                  <a:pt x="452482" y="478663"/>
                </a:lnTo>
                <a:lnTo>
                  <a:pt x="469392" y="497586"/>
                </a:lnTo>
                <a:lnTo>
                  <a:pt x="469392" y="583499"/>
                </a:lnTo>
                <a:lnTo>
                  <a:pt x="533400" y="609600"/>
                </a:lnTo>
                <a:close/>
              </a:path>
            </a:pathLst>
          </a:custGeom>
          <a:solidFill>
            <a:srgbClr val="000000"/>
          </a:solidFill>
        </p:spPr>
        <p:txBody>
          <a:bodyPr wrap="square" lIns="0" tIns="0" rIns="0" bIns="0" rtlCol="0"/>
          <a:lstStyle/>
          <a:p>
            <a:endParaRPr sz="1540"/>
          </a:p>
        </p:txBody>
      </p:sp>
      <p:sp>
        <p:nvSpPr>
          <p:cNvPr id="4" name="object 4"/>
          <p:cNvSpPr/>
          <p:nvPr/>
        </p:nvSpPr>
        <p:spPr>
          <a:xfrm>
            <a:off x="3384919" y="738905"/>
            <a:ext cx="3287279" cy="3094516"/>
          </a:xfrm>
          <a:custGeom>
            <a:avLst/>
            <a:gdLst/>
            <a:ahLst/>
            <a:cxnLst/>
            <a:rect l="l" t="t" r="r" b="b"/>
            <a:pathLst>
              <a:path w="3844290" h="3618865">
                <a:moveTo>
                  <a:pt x="3844290" y="37338"/>
                </a:moveTo>
                <a:lnTo>
                  <a:pt x="3810000" y="0"/>
                </a:lnTo>
                <a:lnTo>
                  <a:pt x="0" y="3581400"/>
                </a:lnTo>
                <a:lnTo>
                  <a:pt x="34289" y="3618738"/>
                </a:lnTo>
                <a:lnTo>
                  <a:pt x="3844290" y="37338"/>
                </a:lnTo>
                <a:close/>
              </a:path>
            </a:pathLst>
          </a:custGeom>
          <a:solidFill>
            <a:srgbClr val="000000"/>
          </a:solidFill>
        </p:spPr>
        <p:txBody>
          <a:bodyPr wrap="square" lIns="0" tIns="0" rIns="0" bIns="0" rtlCol="0"/>
          <a:lstStyle/>
          <a:p>
            <a:endParaRPr sz="1540"/>
          </a:p>
        </p:txBody>
      </p:sp>
      <p:sp>
        <p:nvSpPr>
          <p:cNvPr id="5" name="object 5"/>
          <p:cNvSpPr txBox="1"/>
          <p:nvPr/>
        </p:nvSpPr>
        <p:spPr>
          <a:xfrm>
            <a:off x="6815543" y="3610647"/>
            <a:ext cx="1047433" cy="775335"/>
          </a:xfrm>
          <a:prstGeom prst="rect">
            <a:avLst/>
          </a:prstGeom>
        </p:spPr>
        <p:txBody>
          <a:bodyPr vert="horz" wrap="square" lIns="0" tIns="13031" rIns="0" bIns="0" rtlCol="0">
            <a:spAutoFit/>
          </a:bodyPr>
          <a:lstStyle/>
          <a:p>
            <a:pPr marL="38100">
              <a:lnSpc>
                <a:spcPct val="100000"/>
              </a:lnSpc>
              <a:spcBef>
                <a:spcPts val="120"/>
              </a:spcBef>
              <a:tabLst>
                <a:tab pos="560705" algn="l"/>
              </a:tabLst>
            </a:pPr>
            <a:r>
              <a:rPr sz="2480" i="1" spc="180" dirty="0">
                <a:latin typeface="Times New Roman" panose="02020603050405020304"/>
                <a:cs typeface="Times New Roman" panose="02020603050405020304"/>
              </a:rPr>
              <a:t>N</a:t>
            </a:r>
            <a:r>
              <a:rPr sz="2180" i="1" spc="270" baseline="-25000" dirty="0">
                <a:latin typeface="Times New Roman" panose="02020603050405020304"/>
                <a:cs typeface="Times New Roman" panose="02020603050405020304"/>
              </a:rPr>
              <a:t>I	</a:t>
            </a:r>
            <a:r>
              <a:rPr sz="2480" spc="10" dirty="0">
                <a:latin typeface="Symbol" panose="05050102010706020507"/>
                <a:cs typeface="Symbol" panose="05050102010706020507"/>
              </a:rPr>
              <a:t></a:t>
            </a:r>
            <a:r>
              <a:rPr sz="2480" spc="-380" dirty="0">
                <a:latin typeface="Times New Roman" panose="02020603050405020304"/>
                <a:cs typeface="Times New Roman" panose="02020603050405020304"/>
              </a:rPr>
              <a:t> </a:t>
            </a:r>
            <a:r>
              <a:rPr sz="2480" spc="10" dirty="0">
                <a:latin typeface="Times New Roman" panose="02020603050405020304"/>
                <a:cs typeface="Times New Roman" panose="02020603050405020304"/>
              </a:rPr>
              <a:t>14</a:t>
            </a:r>
            <a:endParaRPr sz="2480">
              <a:latin typeface="Times New Roman" panose="02020603050405020304"/>
              <a:cs typeface="Times New Roman" panose="02020603050405020304"/>
            </a:endParaRPr>
          </a:p>
        </p:txBody>
      </p:sp>
      <p:sp>
        <p:nvSpPr>
          <p:cNvPr id="6" name="object 6"/>
          <p:cNvSpPr/>
          <p:nvPr/>
        </p:nvSpPr>
        <p:spPr>
          <a:xfrm>
            <a:off x="782463" y="5399738"/>
            <a:ext cx="7384703" cy="341543"/>
          </a:xfrm>
          <a:custGeom>
            <a:avLst/>
            <a:gdLst/>
            <a:ahLst/>
            <a:cxnLst/>
            <a:rect l="l" t="t" r="r" b="b"/>
            <a:pathLst>
              <a:path w="8636000" h="399414">
                <a:moveTo>
                  <a:pt x="8635746" y="399288"/>
                </a:moveTo>
                <a:lnTo>
                  <a:pt x="8635746" y="0"/>
                </a:lnTo>
                <a:lnTo>
                  <a:pt x="0" y="0"/>
                </a:lnTo>
                <a:lnTo>
                  <a:pt x="0" y="399288"/>
                </a:lnTo>
                <a:lnTo>
                  <a:pt x="12191" y="399288"/>
                </a:lnTo>
                <a:lnTo>
                  <a:pt x="12191" y="25146"/>
                </a:lnTo>
                <a:lnTo>
                  <a:pt x="25146" y="12954"/>
                </a:lnTo>
                <a:lnTo>
                  <a:pt x="25146" y="25146"/>
                </a:lnTo>
                <a:lnTo>
                  <a:pt x="8610600" y="25145"/>
                </a:lnTo>
                <a:lnTo>
                  <a:pt x="8610600" y="12953"/>
                </a:lnTo>
                <a:lnTo>
                  <a:pt x="8622779" y="25145"/>
                </a:lnTo>
                <a:lnTo>
                  <a:pt x="8622779" y="399288"/>
                </a:lnTo>
                <a:lnTo>
                  <a:pt x="8635746" y="399288"/>
                </a:lnTo>
                <a:close/>
              </a:path>
              <a:path w="8636000" h="399414">
                <a:moveTo>
                  <a:pt x="25146" y="25146"/>
                </a:moveTo>
                <a:lnTo>
                  <a:pt x="25146" y="12954"/>
                </a:lnTo>
                <a:lnTo>
                  <a:pt x="12191" y="25146"/>
                </a:lnTo>
                <a:lnTo>
                  <a:pt x="25146" y="25146"/>
                </a:lnTo>
                <a:close/>
              </a:path>
              <a:path w="8636000" h="399414">
                <a:moveTo>
                  <a:pt x="25146" y="374142"/>
                </a:moveTo>
                <a:lnTo>
                  <a:pt x="25146" y="25146"/>
                </a:lnTo>
                <a:lnTo>
                  <a:pt x="12191" y="25146"/>
                </a:lnTo>
                <a:lnTo>
                  <a:pt x="12191" y="374142"/>
                </a:lnTo>
                <a:lnTo>
                  <a:pt x="25146" y="374142"/>
                </a:lnTo>
                <a:close/>
              </a:path>
              <a:path w="8636000" h="399414">
                <a:moveTo>
                  <a:pt x="8622779" y="374141"/>
                </a:moveTo>
                <a:lnTo>
                  <a:pt x="12191" y="374142"/>
                </a:lnTo>
                <a:lnTo>
                  <a:pt x="25146" y="386334"/>
                </a:lnTo>
                <a:lnTo>
                  <a:pt x="25146" y="399288"/>
                </a:lnTo>
                <a:lnTo>
                  <a:pt x="8610600" y="399288"/>
                </a:lnTo>
                <a:lnTo>
                  <a:pt x="8610600" y="386333"/>
                </a:lnTo>
                <a:lnTo>
                  <a:pt x="8622779" y="374141"/>
                </a:lnTo>
                <a:close/>
              </a:path>
              <a:path w="8636000" h="399414">
                <a:moveTo>
                  <a:pt x="25146" y="399288"/>
                </a:moveTo>
                <a:lnTo>
                  <a:pt x="25146" y="386334"/>
                </a:lnTo>
                <a:lnTo>
                  <a:pt x="12191" y="374142"/>
                </a:lnTo>
                <a:lnTo>
                  <a:pt x="12191" y="399288"/>
                </a:lnTo>
                <a:lnTo>
                  <a:pt x="25146" y="399288"/>
                </a:lnTo>
                <a:close/>
              </a:path>
              <a:path w="8636000" h="399414">
                <a:moveTo>
                  <a:pt x="8622779" y="25145"/>
                </a:moveTo>
                <a:lnTo>
                  <a:pt x="8610600" y="12953"/>
                </a:lnTo>
                <a:lnTo>
                  <a:pt x="8610600" y="25145"/>
                </a:lnTo>
                <a:lnTo>
                  <a:pt x="8622779" y="25145"/>
                </a:lnTo>
                <a:close/>
              </a:path>
              <a:path w="8636000" h="399414">
                <a:moveTo>
                  <a:pt x="8622779" y="374141"/>
                </a:moveTo>
                <a:lnTo>
                  <a:pt x="8622779" y="25145"/>
                </a:lnTo>
                <a:lnTo>
                  <a:pt x="8610600" y="25145"/>
                </a:lnTo>
                <a:lnTo>
                  <a:pt x="8610600" y="374141"/>
                </a:lnTo>
                <a:lnTo>
                  <a:pt x="8622779" y="374141"/>
                </a:lnTo>
                <a:close/>
              </a:path>
              <a:path w="8636000" h="399414">
                <a:moveTo>
                  <a:pt x="8622779" y="399288"/>
                </a:moveTo>
                <a:lnTo>
                  <a:pt x="8622779" y="374141"/>
                </a:lnTo>
                <a:lnTo>
                  <a:pt x="8610600" y="386333"/>
                </a:lnTo>
                <a:lnTo>
                  <a:pt x="8610600" y="399288"/>
                </a:lnTo>
                <a:lnTo>
                  <a:pt x="8622779" y="399288"/>
                </a:lnTo>
                <a:close/>
              </a:path>
            </a:pathLst>
          </a:custGeom>
          <a:solidFill>
            <a:srgbClr val="FF0000"/>
          </a:solidFill>
        </p:spPr>
        <p:txBody>
          <a:bodyPr wrap="square" lIns="0" tIns="0" rIns="0" bIns="0" rtlCol="0"/>
          <a:lstStyle/>
          <a:p>
            <a:endParaRPr sz="1540"/>
          </a:p>
        </p:txBody>
      </p:sp>
      <p:sp>
        <p:nvSpPr>
          <p:cNvPr id="7" name="object 7"/>
          <p:cNvSpPr txBox="1"/>
          <p:nvPr/>
        </p:nvSpPr>
        <p:spPr>
          <a:xfrm>
            <a:off x="860171" y="3825959"/>
            <a:ext cx="7190312" cy="1397000"/>
          </a:xfrm>
          <a:prstGeom prst="rect">
            <a:avLst/>
          </a:prstGeom>
        </p:spPr>
        <p:txBody>
          <a:bodyPr vert="horz" wrap="square" lIns="0" tIns="153123" rIns="0" bIns="0" rtlCol="0">
            <a:spAutoFit/>
          </a:bodyPr>
          <a:lstStyle/>
          <a:p>
            <a:pPr marL="12700">
              <a:lnSpc>
                <a:spcPct val="100000"/>
              </a:lnSpc>
              <a:spcBef>
                <a:spcPts val="1410"/>
              </a:spcBef>
            </a:pPr>
            <a:r>
              <a:rPr sz="2050" spc="-5" dirty="0">
                <a:latin typeface="Arial" panose="020B0604020202020204"/>
                <a:cs typeface="Arial" panose="020B0604020202020204"/>
              </a:rPr>
              <a:t>Algorithm:</a:t>
            </a:r>
            <a:endParaRPr sz="2050">
              <a:latin typeface="Arial" panose="020B0604020202020204"/>
              <a:cs typeface="Arial" panose="020B0604020202020204"/>
            </a:endParaRPr>
          </a:p>
          <a:p>
            <a:pPr marL="425450" indent="-413385">
              <a:lnSpc>
                <a:spcPct val="100000"/>
              </a:lnSpc>
              <a:spcBef>
                <a:spcPts val="1090"/>
              </a:spcBef>
              <a:buFont typeface="Arial" panose="020B0604020202020204"/>
              <a:buAutoNum type="arabicPeriod"/>
              <a:tabLst>
                <a:tab pos="425450" algn="l"/>
                <a:tab pos="425450" algn="l"/>
              </a:tabLst>
            </a:pPr>
            <a:r>
              <a:rPr sz="1710" b="1" spc="-5" dirty="0">
                <a:latin typeface="Arial" panose="020B0604020202020204"/>
                <a:cs typeface="Arial" panose="020B0604020202020204"/>
              </a:rPr>
              <a:t>Sample </a:t>
            </a:r>
            <a:r>
              <a:rPr sz="1710" spc="-10" dirty="0">
                <a:latin typeface="Arial" panose="020B0604020202020204"/>
                <a:cs typeface="Arial" panose="020B0604020202020204"/>
              </a:rPr>
              <a:t>(randomly) </a:t>
            </a:r>
            <a:r>
              <a:rPr sz="1710" spc="-5" dirty="0">
                <a:latin typeface="Arial" panose="020B0604020202020204"/>
                <a:cs typeface="Arial" panose="020B0604020202020204"/>
              </a:rPr>
              <a:t>the </a:t>
            </a:r>
            <a:r>
              <a:rPr sz="1710" spc="-10" dirty="0">
                <a:latin typeface="Arial" panose="020B0604020202020204"/>
                <a:cs typeface="Arial" panose="020B0604020202020204"/>
              </a:rPr>
              <a:t>number </a:t>
            </a:r>
            <a:r>
              <a:rPr sz="1710" spc="-5" dirty="0">
                <a:latin typeface="Arial" panose="020B0604020202020204"/>
                <a:cs typeface="Arial" panose="020B0604020202020204"/>
              </a:rPr>
              <a:t>of </a:t>
            </a:r>
            <a:r>
              <a:rPr sz="1710" spc="-10" dirty="0">
                <a:latin typeface="Arial" panose="020B0604020202020204"/>
                <a:cs typeface="Arial" panose="020B0604020202020204"/>
              </a:rPr>
              <a:t>points required </a:t>
            </a:r>
            <a:r>
              <a:rPr sz="1710" spc="-5" dirty="0">
                <a:latin typeface="Arial" panose="020B0604020202020204"/>
                <a:cs typeface="Arial" panose="020B0604020202020204"/>
              </a:rPr>
              <a:t>to fit the </a:t>
            </a:r>
            <a:r>
              <a:rPr sz="1710" spc="-10" dirty="0">
                <a:latin typeface="Arial" panose="020B0604020202020204"/>
                <a:cs typeface="Arial" panose="020B0604020202020204"/>
              </a:rPr>
              <a:t>model</a:t>
            </a:r>
            <a:r>
              <a:rPr sz="1710" spc="150" dirty="0">
                <a:latin typeface="Arial" panose="020B0604020202020204"/>
                <a:cs typeface="Arial" panose="020B0604020202020204"/>
              </a:rPr>
              <a:t> </a:t>
            </a:r>
            <a:r>
              <a:rPr sz="1710" spc="-10" dirty="0">
                <a:latin typeface="Arial" panose="020B0604020202020204"/>
                <a:cs typeface="Arial" panose="020B0604020202020204"/>
              </a:rPr>
              <a:t>(#=2)</a:t>
            </a:r>
            <a:endParaRPr sz="1710">
              <a:latin typeface="Arial" panose="020B0604020202020204"/>
              <a:cs typeface="Arial" panose="020B0604020202020204"/>
            </a:endParaRPr>
          </a:p>
          <a:p>
            <a:pPr marL="425450" indent="-413385">
              <a:lnSpc>
                <a:spcPct val="100000"/>
              </a:lnSpc>
              <a:buFont typeface="Arial" panose="020B0604020202020204"/>
              <a:buAutoNum type="arabicPeriod"/>
              <a:tabLst>
                <a:tab pos="425450" algn="l"/>
                <a:tab pos="425450" algn="l"/>
              </a:tabLst>
            </a:pPr>
            <a:r>
              <a:rPr sz="1710" b="1" spc="-10" dirty="0">
                <a:latin typeface="Arial" panose="020B0604020202020204"/>
                <a:cs typeface="Arial" panose="020B0604020202020204"/>
              </a:rPr>
              <a:t>Solve </a:t>
            </a:r>
            <a:r>
              <a:rPr sz="1710" spc="-5" dirty="0">
                <a:latin typeface="Arial" panose="020B0604020202020204"/>
                <a:cs typeface="Arial" panose="020B0604020202020204"/>
              </a:rPr>
              <a:t>for model </a:t>
            </a:r>
            <a:r>
              <a:rPr sz="1710" spc="-10" dirty="0">
                <a:latin typeface="Arial" panose="020B0604020202020204"/>
                <a:cs typeface="Arial" panose="020B0604020202020204"/>
              </a:rPr>
              <a:t>parameters </a:t>
            </a:r>
            <a:r>
              <a:rPr sz="1710" spc="-5" dirty="0">
                <a:latin typeface="Arial" panose="020B0604020202020204"/>
                <a:cs typeface="Arial" panose="020B0604020202020204"/>
              </a:rPr>
              <a:t>using</a:t>
            </a:r>
            <a:r>
              <a:rPr sz="1710" spc="15" dirty="0">
                <a:latin typeface="Arial" panose="020B0604020202020204"/>
                <a:cs typeface="Arial" panose="020B0604020202020204"/>
              </a:rPr>
              <a:t> </a:t>
            </a:r>
            <a:r>
              <a:rPr sz="1710" spc="-5" dirty="0">
                <a:latin typeface="Arial" panose="020B0604020202020204"/>
                <a:cs typeface="Arial" panose="020B0604020202020204"/>
              </a:rPr>
              <a:t>samples</a:t>
            </a:r>
            <a:endParaRPr sz="1710">
              <a:latin typeface="Arial" panose="020B0604020202020204"/>
              <a:cs typeface="Arial" panose="020B0604020202020204"/>
            </a:endParaRPr>
          </a:p>
          <a:p>
            <a:pPr marL="425450" indent="-413385">
              <a:lnSpc>
                <a:spcPct val="100000"/>
              </a:lnSpc>
              <a:buFont typeface="Arial" panose="020B0604020202020204"/>
              <a:buAutoNum type="arabicPeriod"/>
              <a:tabLst>
                <a:tab pos="425450" algn="l"/>
                <a:tab pos="425450" algn="l"/>
              </a:tabLst>
            </a:pPr>
            <a:r>
              <a:rPr sz="1710" b="1" spc="-10" dirty="0">
                <a:latin typeface="Arial" panose="020B0604020202020204"/>
                <a:cs typeface="Arial" panose="020B0604020202020204"/>
              </a:rPr>
              <a:t>Score </a:t>
            </a:r>
            <a:r>
              <a:rPr sz="1710" spc="-5" dirty="0">
                <a:latin typeface="Arial" panose="020B0604020202020204"/>
                <a:cs typeface="Arial" panose="020B0604020202020204"/>
              </a:rPr>
              <a:t>by the fraction of inliers within a </a:t>
            </a:r>
            <a:r>
              <a:rPr sz="1710" spc="-10" dirty="0">
                <a:latin typeface="Arial" panose="020B0604020202020204"/>
                <a:cs typeface="Arial" panose="020B0604020202020204"/>
              </a:rPr>
              <a:t>preset threshold </a:t>
            </a:r>
            <a:r>
              <a:rPr sz="1710" spc="-5" dirty="0">
                <a:latin typeface="Arial" panose="020B0604020202020204"/>
                <a:cs typeface="Arial" panose="020B0604020202020204"/>
              </a:rPr>
              <a:t>of the</a:t>
            </a:r>
            <a:r>
              <a:rPr sz="1710" spc="55" dirty="0">
                <a:latin typeface="Arial" panose="020B0604020202020204"/>
                <a:cs typeface="Arial" panose="020B0604020202020204"/>
              </a:rPr>
              <a:t> </a:t>
            </a:r>
            <a:r>
              <a:rPr sz="1710" spc="-10" dirty="0">
                <a:latin typeface="Arial" panose="020B0604020202020204"/>
                <a:cs typeface="Arial" panose="020B0604020202020204"/>
              </a:rPr>
              <a:t>model</a:t>
            </a:r>
            <a:endParaRPr sz="1710">
              <a:latin typeface="Arial" panose="020B0604020202020204"/>
              <a:cs typeface="Arial" panose="020B0604020202020204"/>
            </a:endParaRPr>
          </a:p>
        </p:txBody>
      </p:sp>
      <p:sp>
        <p:nvSpPr>
          <p:cNvPr id="8" name="object 8"/>
          <p:cNvSpPr txBox="1"/>
          <p:nvPr/>
        </p:nvSpPr>
        <p:spPr>
          <a:xfrm>
            <a:off x="860171" y="5442307"/>
            <a:ext cx="5909391" cy="273050"/>
          </a:xfrm>
          <a:prstGeom prst="rect">
            <a:avLst/>
          </a:prstGeom>
        </p:spPr>
        <p:txBody>
          <a:bodyPr vert="horz" wrap="square" lIns="0" tIns="10316" rIns="0" bIns="0" rtlCol="0">
            <a:spAutoFit/>
          </a:bodyPr>
          <a:lstStyle/>
          <a:p>
            <a:pPr marL="12700">
              <a:lnSpc>
                <a:spcPct val="100000"/>
              </a:lnSpc>
              <a:spcBef>
                <a:spcPts val="95"/>
              </a:spcBef>
            </a:pPr>
            <a:r>
              <a:rPr sz="1710" b="1" spc="-10" dirty="0">
                <a:latin typeface="Arial" panose="020B0604020202020204"/>
                <a:cs typeface="Arial" panose="020B0604020202020204"/>
              </a:rPr>
              <a:t>Repeat </a:t>
            </a:r>
            <a:r>
              <a:rPr sz="1710" spc="-5" dirty="0">
                <a:latin typeface="Arial" panose="020B0604020202020204"/>
                <a:cs typeface="Arial" panose="020B0604020202020204"/>
              </a:rPr>
              <a:t>1-3 until the best model is found with high</a:t>
            </a:r>
            <a:r>
              <a:rPr sz="1710" spc="70" dirty="0">
                <a:latin typeface="Arial" panose="020B0604020202020204"/>
                <a:cs typeface="Arial" panose="020B0604020202020204"/>
              </a:rPr>
              <a:t> </a:t>
            </a:r>
            <a:r>
              <a:rPr sz="1710" spc="-5" dirty="0">
                <a:latin typeface="Arial" panose="020B0604020202020204"/>
                <a:cs typeface="Arial" panose="020B0604020202020204"/>
              </a:rPr>
              <a:t>confidence</a:t>
            </a:r>
            <a:endParaRPr sz="1710">
              <a:latin typeface="Arial" panose="020B0604020202020204"/>
              <a:cs typeface="Arial" panose="020B0604020202020204"/>
            </a:endParaRPr>
          </a:p>
        </p:txBody>
      </p:sp>
      <p:sp>
        <p:nvSpPr>
          <p:cNvPr id="10" name="object 48"/>
          <p:cNvSpPr txBox="1">
            <a:spLocks noGrp="1"/>
          </p:cNvSpPr>
          <p:nvPr>
            <p:ph type="title"/>
          </p:nvPr>
        </p:nvSpPr>
        <p:spPr>
          <a:xfrm>
            <a:off x="860171" y="302052"/>
            <a:ext cx="2287287" cy="577787"/>
          </a:xfrm>
          <a:prstGeom prst="rect">
            <a:avLst/>
          </a:prstGeom>
        </p:spPr>
        <p:txBody>
          <a:bodyPr vert="horz" wrap="square" lIns="0" tIns="10859" rIns="0" bIns="0" rtlCol="0">
            <a:spAutoFit/>
          </a:bodyPr>
          <a:lstStyle/>
          <a:p>
            <a:pPr marL="12700">
              <a:lnSpc>
                <a:spcPct val="100000"/>
              </a:lnSpc>
              <a:spcBef>
                <a:spcPts val="100"/>
              </a:spcBef>
            </a:pPr>
            <a:r>
              <a:rPr spc="-5" dirty="0"/>
              <a:t>RANSAC</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4" name="Google Shape;594;p82"/>
          <p:cNvSpPr txBox="1">
            <a:spLocks noGrp="1"/>
          </p:cNvSpPr>
          <p:nvPr>
            <p:ph type="title"/>
          </p:nvPr>
        </p:nvSpPr>
        <p:spPr>
          <a:prstGeom prst="rect">
            <a:avLst/>
          </a:prstGeom>
          <a:noFill/>
          <a:ln>
            <a:noFill/>
          </a:ln>
        </p:spPr>
        <p:txBody>
          <a:bodyPr spcFirstLastPara="1" wrap="square" lIns="50800" tIns="50800" rIns="50800" bIns="50800" anchor="ctr" anchorCtr="0">
            <a:noAutofit/>
          </a:bodyPr>
          <a:lstStyle/>
          <a:p>
            <a:pPr marL="0" lvl="0" indent="39370" algn="l" rtl="0">
              <a:lnSpc>
                <a:spcPct val="100000"/>
              </a:lnSpc>
              <a:spcBef>
                <a:spcPts val="0"/>
              </a:spcBef>
              <a:spcAft>
                <a:spcPts val="0"/>
              </a:spcAft>
              <a:buClr>
                <a:srgbClr val="000000"/>
              </a:buClr>
              <a:buSzPts val="3400"/>
              <a:buFont typeface="Arial" panose="020B0604020202020204"/>
              <a:buNone/>
            </a:pPr>
            <a:r>
              <a:rPr lang="en-US" altLang="zh-CN" sz="3400" b="0" i="0" u="none" strike="noStrike" cap="none" dirty="0">
                <a:solidFill>
                  <a:srgbClr val="000000"/>
                </a:solidFill>
                <a:latin typeface="Arial" panose="020B0604020202020204"/>
                <a:ea typeface="Arial" panose="020B0604020202020204"/>
                <a:cs typeface="Arial" panose="020B0604020202020204"/>
                <a:sym typeface="Arial" panose="020B0604020202020204"/>
              </a:rPr>
              <a:t>Ex</a:t>
            </a:r>
            <a:r>
              <a:rPr lang="en-US" altLang="zh-CN" dirty="0"/>
              <a:t>6</a:t>
            </a:r>
            <a:r>
              <a:rPr lang="en-US" sz="3400" b="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zh-CN" altLang="en-US" sz="3400" b="0" i="0" u="none" strike="noStrike" cap="none" dirty="0">
                <a:solidFill>
                  <a:srgbClr val="000000"/>
                </a:solidFill>
                <a:latin typeface="Arial" panose="020B0604020202020204"/>
                <a:ea typeface="Arial" panose="020B0604020202020204"/>
                <a:cs typeface="Arial" panose="020B0604020202020204"/>
                <a:sym typeface="Arial" panose="020B0604020202020204"/>
              </a:rPr>
              <a:t>特征点提取和匹配</a:t>
            </a:r>
            <a:endParaRPr lang="zh-CN" altLang="en-US" sz="3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3" name="内容占位符 2"/>
          <p:cNvSpPr>
            <a:spLocks noGrp="1"/>
          </p:cNvSpPr>
          <p:nvPr>
            <p:ph idx="1"/>
          </p:nvPr>
        </p:nvSpPr>
        <p:spPr/>
        <p:txBody>
          <a:bodyPr/>
          <a:lstStyle/>
          <a:p>
            <a:endParaRPr lang="zh-CN" altLang="en-US"/>
          </a:p>
        </p:txBody>
      </p:sp>
      <p:pic>
        <p:nvPicPr>
          <p:cNvPr id="10" name="内容占位符 3"/>
          <p:cNvPicPr>
            <a:picLocks noChangeAspect="1"/>
          </p:cNvPicPr>
          <p:nvPr/>
        </p:nvPicPr>
        <p:blipFill>
          <a:blip r:embed="rId1"/>
          <a:srcRect/>
          <a:stretch>
            <a:fillRect/>
          </a:stretch>
        </p:blipFill>
        <p:spPr>
          <a:xfrm>
            <a:off x="1950720" y="1887354"/>
            <a:ext cx="5105400" cy="41306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图片 7"/>
          <p:cNvPicPr>
            <a:picLocks noChangeAspect="1"/>
          </p:cNvPicPr>
          <p:nvPr/>
        </p:nvPicPr>
        <p:blipFill>
          <a:blip r:embed="rId1"/>
          <a:stretch>
            <a:fillRect/>
          </a:stretch>
        </p:blipFill>
        <p:spPr>
          <a:xfrm>
            <a:off x="990600" y="1219200"/>
            <a:ext cx="6810375" cy="2524125"/>
          </a:xfrm>
          <a:prstGeom prst="rect">
            <a:avLst/>
          </a:prstGeom>
          <a:noFill/>
          <a:ln w="9525">
            <a:noFill/>
          </a:ln>
        </p:spPr>
      </p:pic>
      <p:pic>
        <p:nvPicPr>
          <p:cNvPr id="46083" name="图片 9"/>
          <p:cNvPicPr>
            <a:picLocks noChangeAspect="1"/>
          </p:cNvPicPr>
          <p:nvPr/>
        </p:nvPicPr>
        <p:blipFill>
          <a:blip r:embed="rId2"/>
          <a:stretch>
            <a:fillRect/>
          </a:stretch>
        </p:blipFill>
        <p:spPr>
          <a:xfrm>
            <a:off x="1371600" y="4876800"/>
            <a:ext cx="6553200" cy="1885950"/>
          </a:xfrm>
          <a:prstGeom prst="rect">
            <a:avLst/>
          </a:prstGeom>
          <a:noFill/>
          <a:ln w="9525">
            <a:noFill/>
          </a:ln>
        </p:spPr>
      </p:pic>
      <p:sp>
        <p:nvSpPr>
          <p:cNvPr id="46084" name="文本框 10"/>
          <p:cNvSpPr txBox="1"/>
          <p:nvPr/>
        </p:nvSpPr>
        <p:spPr>
          <a:xfrm>
            <a:off x="809625" y="4267200"/>
            <a:ext cx="781526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5pPr>
          </a:lstStyle>
          <a:p>
            <a:pPr marL="0" lvl="0" indent="0" eaLnBrk="1" hangingPunct="1">
              <a:spcBef>
                <a:spcPct val="0"/>
              </a:spcBef>
              <a:buClrTx/>
              <a:buFontTx/>
              <a:buNone/>
            </a:pPr>
            <a:r>
              <a:rPr lang="zh-CN" altLang="en-US" sz="2400" dirty="0">
                <a:latin typeface="微软雅黑" panose="020B0503020204020204" pitchFamily="34" charset="-122"/>
                <a:ea typeface="微软雅黑" panose="020B0503020204020204" pitchFamily="34" charset="-122"/>
              </a:rPr>
              <a:t>其中</a:t>
            </a:r>
            <a:r>
              <a:rPr lang="en-US" altLang="zh-CN" sz="2400" dirty="0">
                <a:latin typeface="微软雅黑" panose="020B0503020204020204" pitchFamily="34" charset="-122"/>
                <a:ea typeface="微软雅黑" panose="020B0503020204020204" pitchFamily="34" charset="-122"/>
              </a:rPr>
              <a:t>w</a:t>
            </a:r>
            <a:r>
              <a:rPr lang="zh-CN" altLang="en-US" sz="2400" dirty="0">
                <a:latin typeface="微软雅黑" panose="020B0503020204020204" pitchFamily="34" charset="-122"/>
                <a:ea typeface="微软雅黑" panose="020B0503020204020204" pitchFamily="34" charset="-122"/>
              </a:rPr>
              <a:t>是窗函数，它可以是加权函数，也可以是高斯函数</a:t>
            </a:r>
            <a:endParaRPr lang="zh-CN" altLang="en-US" sz="2400" dirty="0">
              <a:latin typeface="微软雅黑" panose="020B0503020204020204" pitchFamily="34" charset="-122"/>
              <a:ea typeface="微软雅黑" panose="020B0503020204020204" pitchFamily="34" charset="-122"/>
            </a:endParaRPr>
          </a:p>
        </p:txBody>
      </p:sp>
      <p:sp>
        <p:nvSpPr>
          <p:cNvPr id="46085" name="Text Box 2"/>
          <p:cNvSpPr txBox="1"/>
          <p:nvPr/>
        </p:nvSpPr>
        <p:spPr>
          <a:xfrm>
            <a:off x="809625" y="366712"/>
            <a:ext cx="65532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5pPr>
          </a:lstStyle>
          <a:p>
            <a:pPr marL="0" lvl="0" indent="0" eaLnBrk="1" hangingPunct="1">
              <a:spcBef>
                <a:spcPct val="50000"/>
              </a:spcBef>
              <a:buClrTx/>
              <a:buFontTx/>
              <a:buNone/>
            </a:pPr>
            <a:r>
              <a:rPr lang="en-US" altLang="zh-CN" sz="2800" b="1" dirty="0">
                <a:latin typeface="楷体_GB2312" pitchFamily="49" charset="-122"/>
                <a:ea typeface="楷体_GB2312" pitchFamily="49" charset="-122"/>
              </a:rPr>
              <a:t>Harris</a:t>
            </a:r>
            <a:r>
              <a:rPr lang="zh-CN" altLang="en-US" sz="2800" b="1" dirty="0">
                <a:latin typeface="楷体_GB2312" pitchFamily="49" charset="-122"/>
                <a:ea typeface="楷体_GB2312" pitchFamily="49" charset="-122"/>
              </a:rPr>
              <a:t>角点算子</a:t>
            </a:r>
            <a:endParaRPr lang="zh-CN" altLang="en-US" sz="2800" b="1" dirty="0">
              <a:latin typeface="楷体_GB2312" pitchFamily="49" charset="-122"/>
              <a:ea typeface="楷体_GB2312"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p:nvPr/>
        </p:nvSpPr>
        <p:spPr>
          <a:xfrm>
            <a:off x="785813" y="350043"/>
            <a:ext cx="65532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5pPr>
          </a:lstStyle>
          <a:p>
            <a:pPr marL="0" lvl="0" indent="0" eaLnBrk="1" hangingPunct="1">
              <a:spcBef>
                <a:spcPct val="50000"/>
              </a:spcBef>
              <a:buClrTx/>
              <a:buFontTx/>
              <a:buNone/>
            </a:pPr>
            <a:r>
              <a:rPr lang="en-US" altLang="zh-CN" sz="2800" b="1" dirty="0">
                <a:latin typeface="楷体_GB2312" pitchFamily="49" charset="-122"/>
                <a:ea typeface="楷体_GB2312" pitchFamily="49" charset="-122"/>
              </a:rPr>
              <a:t>Harris</a:t>
            </a:r>
            <a:r>
              <a:rPr lang="zh-CN" altLang="en-US" sz="2800" b="1" dirty="0">
                <a:latin typeface="楷体_GB2312" pitchFamily="49" charset="-122"/>
                <a:ea typeface="楷体_GB2312" pitchFamily="49" charset="-122"/>
              </a:rPr>
              <a:t>角点算子</a:t>
            </a:r>
            <a:endParaRPr lang="zh-CN" altLang="en-US" sz="2800" b="1" dirty="0">
              <a:latin typeface="楷体_GB2312" pitchFamily="49" charset="-122"/>
              <a:ea typeface="楷体_GB2312" pitchFamily="49" charset="-122"/>
            </a:endParaRPr>
          </a:p>
        </p:txBody>
      </p:sp>
      <p:pic>
        <p:nvPicPr>
          <p:cNvPr id="47107" name="图片 6"/>
          <p:cNvPicPr>
            <a:picLocks noChangeAspect="1"/>
          </p:cNvPicPr>
          <p:nvPr/>
        </p:nvPicPr>
        <p:blipFill>
          <a:blip r:embed="rId1"/>
          <a:stretch>
            <a:fillRect/>
          </a:stretch>
        </p:blipFill>
        <p:spPr>
          <a:xfrm>
            <a:off x="1481138" y="966788"/>
            <a:ext cx="5857875" cy="590550"/>
          </a:xfrm>
          <a:prstGeom prst="rect">
            <a:avLst/>
          </a:prstGeom>
          <a:noFill/>
          <a:ln w="9525">
            <a:noFill/>
          </a:ln>
        </p:spPr>
      </p:pic>
      <p:pic>
        <p:nvPicPr>
          <p:cNvPr id="47108" name="图片 8"/>
          <p:cNvPicPr>
            <a:picLocks noChangeAspect="1"/>
          </p:cNvPicPr>
          <p:nvPr/>
        </p:nvPicPr>
        <p:blipFill>
          <a:blip r:embed="rId2"/>
          <a:stretch>
            <a:fillRect/>
          </a:stretch>
        </p:blipFill>
        <p:spPr>
          <a:xfrm>
            <a:off x="1362075" y="1981200"/>
            <a:ext cx="6096000" cy="4267200"/>
          </a:xfrm>
          <a:prstGeom prst="rect">
            <a:avLst/>
          </a:prstGeom>
          <a:noFill/>
          <a:ln w="9525">
            <a:noFill/>
          </a:ln>
        </p:spPr>
      </p:pic>
      <p:sp>
        <p:nvSpPr>
          <p:cNvPr id="2" name="文本框 1"/>
          <p:cNvSpPr txBox="1"/>
          <p:nvPr/>
        </p:nvSpPr>
        <p:spPr>
          <a:xfrm>
            <a:off x="7458075" y="2908300"/>
            <a:ext cx="1336040" cy="368300"/>
          </a:xfrm>
          <a:prstGeom prst="rect">
            <a:avLst/>
          </a:prstGeom>
          <a:noFill/>
        </p:spPr>
        <p:txBody>
          <a:bodyPr wrap="none" rtlCol="0" anchor="t">
            <a:spAutoFit/>
          </a:bodyPr>
          <a:lstStyle/>
          <a:p>
            <a:pPr marL="0" lvl="0" indent="0" eaLnBrk="1" hangingPunct="1">
              <a:spcBef>
                <a:spcPct val="50000"/>
              </a:spcBef>
              <a:buClrTx/>
              <a:buFontTx/>
              <a:buNone/>
            </a:pPr>
            <a:r>
              <a:rPr lang="en-US" altLang="zh-CN" b="1" dirty="0">
                <a:latin typeface="楷体_GB2312" pitchFamily="49" charset="-122"/>
                <a:ea typeface="楷体_GB2312" pitchFamily="49" charset="-122"/>
                <a:sym typeface="+mn-ea"/>
              </a:rPr>
              <a:t>Taylor</a:t>
            </a:r>
            <a:r>
              <a:rPr lang="zh-CN" altLang="en-US" b="1" dirty="0">
                <a:latin typeface="楷体_GB2312" pitchFamily="49" charset="-122"/>
                <a:ea typeface="楷体_GB2312" pitchFamily="49" charset="-122"/>
                <a:sym typeface="+mn-ea"/>
              </a:rPr>
              <a:t>展开</a:t>
            </a:r>
            <a:endParaRPr lang="zh-CN" altLang="en-US" b="1" dirty="0">
              <a:latin typeface="楷体_GB2312" pitchFamily="49" charset="-122"/>
              <a:ea typeface="楷体_GB2312" pitchFamily="49"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p:nvPr/>
        </p:nvSpPr>
        <p:spPr>
          <a:xfrm>
            <a:off x="533400" y="457200"/>
            <a:ext cx="65532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5pPr>
          </a:lstStyle>
          <a:p>
            <a:pPr marL="0" lvl="0" indent="0" eaLnBrk="1" hangingPunct="1">
              <a:spcBef>
                <a:spcPct val="50000"/>
              </a:spcBef>
              <a:buClrTx/>
              <a:buFontTx/>
              <a:buNone/>
            </a:pPr>
            <a:r>
              <a:rPr lang="en-US" altLang="zh-CN" sz="2800" b="1" dirty="0">
                <a:latin typeface="楷体_GB2312" pitchFamily="49" charset="-122"/>
                <a:ea typeface="楷体_GB2312" pitchFamily="49" charset="-122"/>
              </a:rPr>
              <a:t>Harris</a:t>
            </a:r>
            <a:r>
              <a:rPr lang="zh-CN" altLang="en-US" sz="2800" b="1" dirty="0">
                <a:latin typeface="楷体_GB2312" pitchFamily="49" charset="-122"/>
                <a:ea typeface="楷体_GB2312" pitchFamily="49" charset="-122"/>
              </a:rPr>
              <a:t>角点算子</a:t>
            </a:r>
            <a:endParaRPr lang="zh-CN" altLang="en-US" sz="2800" b="1" dirty="0">
              <a:latin typeface="楷体_GB2312" pitchFamily="49" charset="-122"/>
              <a:ea typeface="楷体_GB2312" pitchFamily="49" charset="-122"/>
            </a:endParaRPr>
          </a:p>
        </p:txBody>
      </p:sp>
      <p:pic>
        <p:nvPicPr>
          <p:cNvPr id="48131" name="图片 2"/>
          <p:cNvPicPr>
            <a:picLocks noChangeAspect="1"/>
          </p:cNvPicPr>
          <p:nvPr/>
        </p:nvPicPr>
        <p:blipFill>
          <a:blip r:embed="rId1"/>
          <a:stretch>
            <a:fillRect/>
          </a:stretch>
        </p:blipFill>
        <p:spPr>
          <a:xfrm>
            <a:off x="381000" y="3124200"/>
            <a:ext cx="8308975" cy="2643188"/>
          </a:xfrm>
          <a:prstGeom prst="rect">
            <a:avLst/>
          </a:prstGeom>
          <a:noFill/>
          <a:ln w="9525">
            <a:noFill/>
          </a:ln>
        </p:spPr>
      </p:pic>
      <p:pic>
        <p:nvPicPr>
          <p:cNvPr id="48132" name="图片 13"/>
          <p:cNvPicPr>
            <a:picLocks noChangeAspect="1"/>
          </p:cNvPicPr>
          <p:nvPr/>
        </p:nvPicPr>
        <p:blipFill>
          <a:blip r:embed="rId2"/>
          <a:stretch>
            <a:fillRect/>
          </a:stretch>
        </p:blipFill>
        <p:spPr>
          <a:xfrm>
            <a:off x="3048000" y="1752600"/>
            <a:ext cx="3265488" cy="101917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40570" y="973477"/>
            <a:ext cx="6458574" cy="5058304"/>
          </a:xfrm>
          <a:prstGeom prst="rect">
            <a:avLst/>
          </a:prstGeom>
          <a:blipFill>
            <a:blip r:embed="rId1" cstate="print"/>
            <a:stretch>
              <a:fillRect/>
            </a:stretch>
          </a:blipFill>
        </p:spPr>
        <p:txBody>
          <a:bodyPr wrap="square" lIns="0" tIns="0" rIns="0" bIns="0" rtlCol="0"/>
          <a:lstStyle/>
          <a:p>
            <a:endParaRPr sz="154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81424" y="1054506"/>
            <a:ext cx="6981151" cy="5349566"/>
          </a:xfrm>
          <a:prstGeom prst="rect">
            <a:avLst/>
          </a:prstGeom>
          <a:blipFill>
            <a:blip r:embed="rId1" cstate="print"/>
            <a:stretch>
              <a:fillRect/>
            </a:stretch>
          </a:blipFill>
        </p:spPr>
        <p:txBody>
          <a:bodyPr wrap="square" lIns="0" tIns="0" rIns="0" bIns="0" rtlCol="0"/>
          <a:lstStyle/>
          <a:p>
            <a:endParaRPr sz="154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08949" y="905711"/>
            <a:ext cx="6807176" cy="5260949"/>
          </a:xfrm>
          <a:prstGeom prst="rect">
            <a:avLst/>
          </a:prstGeom>
          <a:blipFill>
            <a:blip r:embed="rId1" cstate="print"/>
            <a:stretch>
              <a:fillRect/>
            </a:stretch>
          </a:blipFill>
        </p:spPr>
        <p:txBody>
          <a:bodyPr wrap="square" lIns="0" tIns="0" rIns="0" bIns="0" rtlCol="0"/>
          <a:lstStyle/>
          <a:p>
            <a:endParaRPr sz="1540"/>
          </a:p>
        </p:txBody>
      </p:sp>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4378</Words>
  <Application>WPS 演示</Application>
  <PresentationFormat>全屏显示(4:3)</PresentationFormat>
  <Paragraphs>264</Paragraphs>
  <Slides>34</Slides>
  <Notes>14</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34</vt:i4>
      </vt:variant>
    </vt:vector>
  </HeadingPairs>
  <TitlesOfParts>
    <vt:vector size="60" baseType="lpstr">
      <vt:lpstr>Arial</vt:lpstr>
      <vt:lpstr>宋体</vt:lpstr>
      <vt:lpstr>Wingdings</vt:lpstr>
      <vt:lpstr>微软雅黑</vt:lpstr>
      <vt:lpstr>Times New Roman</vt:lpstr>
      <vt:lpstr>Wingdings</vt:lpstr>
      <vt:lpstr>Arial</vt:lpstr>
      <vt:lpstr>Georgia</vt:lpstr>
      <vt:lpstr>Symbol</vt:lpstr>
      <vt:lpstr>Calibri</vt:lpstr>
      <vt:lpstr>Arial Unicode MS</vt:lpstr>
      <vt:lpstr>等线 Light</vt:lpstr>
      <vt:lpstr>Calibri Light</vt:lpstr>
      <vt:lpstr>等线</vt:lpstr>
      <vt:lpstr>Wingdings 2</vt:lpstr>
      <vt:lpstr>楷体_GB2312</vt:lpstr>
      <vt:lpstr>新宋体</vt:lpstr>
      <vt:lpstr>Times New Roman</vt:lpstr>
      <vt:lpstr>XYGAE I+ CM R 12</vt:lpstr>
      <vt:lpstr>Segoe Print</vt:lpstr>
      <vt:lpstr>CXKVW N+ CMM I 12</vt:lpstr>
      <vt:lpstr>MJKVI I+ CM R 8</vt:lpstr>
      <vt:lpstr>Wingdings</vt:lpstr>
      <vt:lpstr>Gulim</vt:lpstr>
      <vt:lpstr>Malgun Gothic</vt:lpstr>
      <vt:lpstr>Office 主题​​</vt:lpstr>
      <vt:lpstr>如何提取特征点</vt:lpstr>
      <vt:lpstr>简单思路</vt:lpstr>
      <vt:lpstr>Corner Detection: MATHEMATICS</vt:lpstr>
      <vt:lpstr>PowerPoint 演示文稿</vt:lpstr>
      <vt:lpstr>PowerPoint 演示文稿</vt:lpstr>
      <vt:lpstr>PowerPoint 演示文稿</vt:lpstr>
      <vt:lpstr>PowerPoint 演示文稿</vt:lpstr>
      <vt:lpstr>PowerPoint 演示文稿</vt:lpstr>
      <vt:lpstr>PowerPoint 演示文稿</vt:lpstr>
      <vt:lpstr>矩阵特征值的解释</vt:lpstr>
      <vt:lpstr>角点响应方程</vt:lpstr>
      <vt:lpstr>HARRIS 角点检测器</vt:lpstr>
      <vt:lpstr>PowerPoint 演示文稿</vt:lpstr>
      <vt:lpstr>PowerPoint 演示文稿</vt:lpstr>
      <vt:lpstr>SIFT算子的应用</vt:lpstr>
      <vt:lpstr>SIFT算子的应用</vt:lpstr>
      <vt:lpstr>PowerPoint 演示文稿</vt:lpstr>
      <vt:lpstr>PowerPoint 演示文稿</vt:lpstr>
      <vt:lpstr>图像对准拼接</vt:lpstr>
      <vt:lpstr>基于特征的图像对准的过程</vt:lpstr>
      <vt:lpstr>基于特征的图像对准的过程</vt:lpstr>
      <vt:lpstr>基于特征的图像对准的过程</vt:lpstr>
      <vt:lpstr>基于特征的图像对准的过程</vt:lpstr>
      <vt:lpstr>特征空间噪声点的排除</vt:lpstr>
      <vt:lpstr>特征匹配</vt:lpstr>
      <vt:lpstr>噪声点排除：RANSAC</vt:lpstr>
      <vt:lpstr>RANSAC</vt:lpstr>
      <vt:lpstr>RANSAC: 一般步骤</vt:lpstr>
      <vt:lpstr>RANSAC</vt:lpstr>
      <vt:lpstr>RANSAC</vt:lpstr>
      <vt:lpstr>PowerPoint 演示文稿</vt:lpstr>
      <vt:lpstr>RANSAC</vt:lpstr>
      <vt:lpstr>RANSAC</vt:lpstr>
      <vt:lpstr>Ex6: 特征点提取和匹配</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xj.peng@siat.ac.cn</dc:creator>
  <cp:lastModifiedBy>彭小江</cp:lastModifiedBy>
  <cp:revision>236</cp:revision>
  <dcterms:created xsi:type="dcterms:W3CDTF">2020-11-26T04:12:00Z</dcterms:created>
  <dcterms:modified xsi:type="dcterms:W3CDTF">2022-02-15T08:26:31Z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FD073EE1B0C4444F941BE5ED896BF750</vt:lpwstr>
  </property>
  <property fmtid="{D5CDD505-2E9C-101B-9397-08002B2CF9AE}" pid="3" name="KSOProductBuildVer">
    <vt:lpwstr>2052-11.1.0.11294</vt:lpwstr>
  </property>
</Properties>
</file>